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83" r:id="rId3"/>
    <p:sldId id="297" r:id="rId4"/>
    <p:sldId id="271" r:id="rId5"/>
    <p:sldId id="284" r:id="rId6"/>
    <p:sldId id="269" r:id="rId7"/>
    <p:sldId id="285" r:id="rId8"/>
    <p:sldId id="286" r:id="rId9"/>
    <p:sldId id="295" r:id="rId10"/>
    <p:sldId id="287" r:id="rId11"/>
    <p:sldId id="288" r:id="rId12"/>
    <p:sldId id="289" r:id="rId13"/>
    <p:sldId id="290" r:id="rId14"/>
    <p:sldId id="296" r:id="rId15"/>
    <p:sldId id="291" r:id="rId16"/>
    <p:sldId id="292" r:id="rId17"/>
    <p:sldId id="293" r:id="rId18"/>
    <p:sldId id="294" r:id="rId19"/>
    <p:sldId id="281" r:id="rId20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01" autoAdjust="0"/>
  </p:normalViewPr>
  <p:slideViewPr>
    <p:cSldViewPr snapToGrid="0">
      <p:cViewPr varScale="1">
        <p:scale>
          <a:sx n="78" d="100"/>
          <a:sy n="78" d="100"/>
        </p:scale>
        <p:origin x="102" y="11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0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9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" name="Text 1"/>
          <p:cNvSpPr/>
          <p:nvPr/>
        </p:nvSpPr>
        <p:spPr>
          <a:xfrm>
            <a:off x="563270" y="3970956"/>
            <a:ext cx="8229600" cy="4551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E53935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</a:t>
            </a:r>
            <a:r>
              <a:rPr lang="en-US" sz="3200" b="1" dirty="0" err="1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NS</a:t>
            </a:r>
            <a:r>
              <a:rPr lang="en-US" sz="3200" b="1" dirty="0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r>
              <a:rPr lang="tr-TR" sz="3200" b="1" dirty="0">
                <a:solidFill>
                  <a:srgbClr val="FF000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Ü</a:t>
            </a:r>
            <a:r>
              <a:rPr lang="tr-TR" sz="3200" b="1" dirty="0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retim </a:t>
            </a:r>
            <a:r>
              <a:rPr lang="tr-TR" sz="3200" b="1" dirty="0">
                <a:solidFill>
                  <a:srgbClr val="FF000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M</a:t>
            </a:r>
            <a:r>
              <a:rPr lang="tr-TR" sz="3200" b="1" dirty="0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odülü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532565" y="3516000"/>
            <a:ext cx="8229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2800" b="1" dirty="0">
                <a:solidFill>
                  <a:srgbClr val="FF0000"/>
                </a:solidFill>
                <a:latin typeface="Calibri" pitchFamily="34" charset="0"/>
              </a:rPr>
              <a:t>F</a:t>
            </a:r>
            <a:r>
              <a:rPr lang="tr-TR" sz="2800" b="1" dirty="0">
                <a:solidFill>
                  <a:schemeClr val="accent1"/>
                </a:solidFill>
                <a:latin typeface="Calibri" pitchFamily="34" charset="0"/>
              </a:rPr>
              <a:t>abrikanın</a:t>
            </a:r>
            <a:r>
              <a:rPr lang="tr-TR" sz="2800" b="1" dirty="0">
                <a:solidFill>
                  <a:srgbClr val="546E7A"/>
                </a:solidFill>
                <a:latin typeface="Calibri" pitchFamily="34" charset="0"/>
              </a:rPr>
              <a:t> </a:t>
            </a:r>
            <a:r>
              <a:rPr lang="tr-TR" sz="2800" b="1" dirty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tr-TR" sz="2800" b="1" dirty="0">
                <a:solidFill>
                  <a:schemeClr val="accent1"/>
                </a:solidFill>
                <a:latin typeface="Calibri" pitchFamily="34" charset="0"/>
              </a:rPr>
              <a:t>amamı</a:t>
            </a:r>
            <a:r>
              <a:rPr lang="tr-TR" sz="2800" b="1" dirty="0">
                <a:solidFill>
                  <a:srgbClr val="546E7A"/>
                </a:solidFill>
                <a:latin typeface="Calibri" pitchFamily="34" charset="0"/>
              </a:rPr>
              <a:t> </a:t>
            </a:r>
            <a:r>
              <a:rPr lang="tr-TR" sz="2800" b="1" dirty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tr-TR" sz="2800" b="1" dirty="0">
                <a:solidFill>
                  <a:schemeClr val="accent1"/>
                </a:solidFill>
                <a:latin typeface="Calibri" pitchFamily="34" charset="0"/>
              </a:rPr>
              <a:t>ek</a:t>
            </a:r>
            <a:r>
              <a:rPr lang="tr-TR" sz="2800" b="1" dirty="0">
                <a:solidFill>
                  <a:srgbClr val="546E7A"/>
                </a:solidFill>
                <a:latin typeface="Calibri" pitchFamily="34" charset="0"/>
              </a:rPr>
              <a:t> </a:t>
            </a:r>
            <a:r>
              <a:rPr lang="tr-TR" sz="2800" b="1" dirty="0">
                <a:solidFill>
                  <a:srgbClr val="FF0000"/>
                </a:solidFill>
                <a:latin typeface="Calibri" pitchFamily="34" charset="0"/>
              </a:rPr>
              <a:t>D</a:t>
            </a:r>
            <a:r>
              <a:rPr lang="tr-TR" sz="2800" b="1" dirty="0">
                <a:solidFill>
                  <a:schemeClr val="accent1"/>
                </a:solidFill>
                <a:latin typeface="Calibri" pitchFamily="34" charset="0"/>
              </a:rPr>
              <a:t>ijital</a:t>
            </a:r>
            <a:r>
              <a:rPr lang="tr-TR" sz="2800" b="1" dirty="0">
                <a:solidFill>
                  <a:srgbClr val="546E7A"/>
                </a:solidFill>
                <a:latin typeface="Calibri" pitchFamily="34" charset="0"/>
              </a:rPr>
              <a:t> </a:t>
            </a:r>
            <a:r>
              <a:rPr lang="tr-TR" sz="2800" b="1" dirty="0">
                <a:solidFill>
                  <a:srgbClr val="FF0000"/>
                </a:solidFill>
                <a:latin typeface="Calibri" pitchFamily="34" charset="0"/>
              </a:rPr>
              <a:t>P</a:t>
            </a:r>
            <a:r>
              <a:rPr lang="tr-TR" sz="2800" b="1" dirty="0">
                <a:solidFill>
                  <a:schemeClr val="accent1"/>
                </a:solidFill>
                <a:latin typeface="Calibri" pitchFamily="34" charset="0"/>
              </a:rPr>
              <a:t>latformda</a:t>
            </a:r>
          </a:p>
        </p:txBody>
      </p:sp>
      <p:sp>
        <p:nvSpPr>
          <p:cNvPr id="18" name="ContactBar"/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6206AAEE-DCF0-1962-FF72-06065A5DC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" y="187832"/>
            <a:ext cx="1016053" cy="997839"/>
          </a:xfrm>
          <a:prstGeom prst="rect">
            <a:avLst/>
          </a:prstGeom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23C6CBA7-DBFF-F66C-6B3C-DBC7D028EACF}"/>
              </a:ext>
            </a:extLst>
          </p:cNvPr>
          <p:cNvSpPr txBox="1"/>
          <p:nvPr/>
        </p:nvSpPr>
        <p:spPr>
          <a:xfrm rot="16200000">
            <a:off x="-753309" y="2452997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1565C0"/>
                </a:solidFill>
              </a:rPr>
              <a:t>www.ensrobotics.com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B97ABFB-0C04-E234-F52C-0339AC3B8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604" y="94430"/>
            <a:ext cx="1977615" cy="275355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6F0301C3-E70C-57D1-7CBA-790BA394C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43" y="92364"/>
            <a:ext cx="2078816" cy="2755624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2A60F2EA-6CCD-6A49-42FC-8D68230A2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464" y="82388"/>
            <a:ext cx="1977615" cy="2778209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544B1D11-AA51-9662-E613-6760E05A2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072" y="116444"/>
            <a:ext cx="1861039" cy="2778209"/>
          </a:xfrm>
          <a:prstGeom prst="rect">
            <a:avLst/>
          </a:prstGeom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DABE3292-C0E7-DBEB-D34E-7B63056792F1}"/>
              </a:ext>
            </a:extLst>
          </p:cNvPr>
          <p:cNvSpPr txBox="1"/>
          <p:nvPr/>
        </p:nvSpPr>
        <p:spPr>
          <a:xfrm>
            <a:off x="1126543" y="3059223"/>
            <a:ext cx="190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1565C0"/>
                </a:solidFill>
              </a:rPr>
              <a:t>Üretim Yöneticisi</a:t>
            </a:r>
          </a:p>
          <a:p>
            <a:pPr algn="ctr"/>
            <a:r>
              <a:rPr lang="tr-TR" sz="1200" b="1" dirty="0">
                <a:solidFill>
                  <a:srgbClr val="E53935"/>
                </a:solidFill>
              </a:rPr>
              <a:t>Enes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FCDF09D4-8985-BBD5-0264-EABE810CF08F}"/>
              </a:ext>
            </a:extLst>
          </p:cNvPr>
          <p:cNvSpPr txBox="1"/>
          <p:nvPr/>
        </p:nvSpPr>
        <p:spPr>
          <a:xfrm>
            <a:off x="3267445" y="2956933"/>
            <a:ext cx="190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1565C0"/>
                </a:solidFill>
              </a:rPr>
              <a:t>Kaliteci</a:t>
            </a:r>
          </a:p>
          <a:p>
            <a:pPr algn="ctr"/>
            <a:r>
              <a:rPr lang="tr-TR" sz="1200" b="1" dirty="0">
                <a:solidFill>
                  <a:srgbClr val="E53935"/>
                </a:solidFill>
              </a:rPr>
              <a:t>Enes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C21A673-757E-F9C5-0168-6EA5B7432FC2}"/>
              </a:ext>
            </a:extLst>
          </p:cNvPr>
          <p:cNvSpPr txBox="1"/>
          <p:nvPr/>
        </p:nvSpPr>
        <p:spPr>
          <a:xfrm>
            <a:off x="5210219" y="2945390"/>
            <a:ext cx="199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1565C0"/>
                </a:solidFill>
              </a:rPr>
              <a:t>Bakım Sorumlusu</a:t>
            </a:r>
          </a:p>
          <a:p>
            <a:pPr algn="ctr"/>
            <a:r>
              <a:rPr lang="tr-TR" sz="1200" b="1" dirty="0">
                <a:solidFill>
                  <a:srgbClr val="E53935"/>
                </a:solidFill>
              </a:rPr>
              <a:t>Enes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638D8733-E230-C0A2-D641-C322791C9C53}"/>
              </a:ext>
            </a:extLst>
          </p:cNvPr>
          <p:cNvSpPr txBox="1"/>
          <p:nvPr/>
        </p:nvSpPr>
        <p:spPr>
          <a:xfrm>
            <a:off x="7098503" y="2949881"/>
            <a:ext cx="199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1565C0"/>
                </a:solidFill>
              </a:rPr>
              <a:t>Saha Operatörü</a:t>
            </a:r>
          </a:p>
          <a:p>
            <a:pPr algn="ctr"/>
            <a:r>
              <a:rPr lang="tr-TR" sz="1200" b="1" dirty="0">
                <a:solidFill>
                  <a:srgbClr val="E53935"/>
                </a:solidFill>
              </a:rPr>
              <a:t>Enes</a:t>
            </a:r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707F6F3C-1FBD-DAED-596A-FCC38C86D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4474" y="4404682"/>
            <a:ext cx="2943636" cy="5590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trip"/>
          <p:cNvSpPr/>
          <p:nvPr/>
        </p:nvSpPr>
        <p:spPr>
          <a:xfrm>
            <a:off x="457200" y="1150000"/>
            <a:ext cx="2543200" cy="90000"/>
          </a:xfrm>
          <a:prstGeom prst="rect">
            <a:avLst/>
          </a:prstGeom>
          <a:solidFill>
            <a:srgbClr val="2E7D32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610" name="KCard"/>
          <p:cNvSpPr/>
          <p:nvPr/>
        </p:nvSpPr>
        <p:spPr>
          <a:xfrm>
            <a:off x="457200" y="1240000"/>
            <a:ext cx="2543200" cy="22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50000" rIns="91440" bIns="45720" rtlCol="0" anchor="t"/>
          <a:lstStyle/>
          <a:p>
            <a:pPr marL="0" indent="0">
              <a:buNone/>
            </a:pPr>
            <a:r>
              <a:rPr lang="tr-TR" sz="1300" b="1">
                <a:solidFill>
                  <a:srgbClr val="2E7D32"/>
                </a:solidFill>
                <a:latin typeface="Trebuchet MS" pitchFamily="34" charset="0"/>
              </a:rPr>
              <a:t>Giriş Kalite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Gelen malzeme ve hammadde kabul kontrolü</a:t>
            </a:r>
          </a:p>
        </p:txBody>
      </p:sp>
      <p:sp>
        <p:nvSpPr>
          <p:cNvPr id="601" name="Strip"/>
          <p:cNvSpPr/>
          <p:nvPr/>
        </p:nvSpPr>
        <p:spPr>
          <a:xfrm>
            <a:off x="3300400" y="1150000"/>
            <a:ext cx="2543200" cy="90000"/>
          </a:xfrm>
          <a:prstGeom prst="rect">
            <a:avLst/>
          </a:prstGeom>
          <a:solidFill>
            <a:srgbClr val="1565C0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611" name="KCard"/>
          <p:cNvSpPr/>
          <p:nvPr/>
        </p:nvSpPr>
        <p:spPr>
          <a:xfrm>
            <a:off x="3300400" y="1240000"/>
            <a:ext cx="2543200" cy="22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50000" rIns="91440" bIns="45720" rtlCol="0" anchor="t"/>
          <a:lstStyle/>
          <a:p>
            <a:pPr marL="0" indent="0">
              <a:buNone/>
            </a:pPr>
            <a:r>
              <a:rPr lang="tr-TR" sz="1300" b="1">
                <a:solidFill>
                  <a:srgbClr val="1565C0"/>
                </a:solidFill>
                <a:latin typeface="Trebuchet MS" pitchFamily="34" charset="0"/>
              </a:rPr>
              <a:t>Üretim İçi Kalite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Proses sırasında ara kontroller</a:t>
            </a:r>
          </a:p>
        </p:txBody>
      </p:sp>
      <p:sp>
        <p:nvSpPr>
          <p:cNvPr id="602" name="Strip"/>
          <p:cNvSpPr/>
          <p:nvPr/>
        </p:nvSpPr>
        <p:spPr>
          <a:xfrm>
            <a:off x="6143600" y="1150000"/>
            <a:ext cx="2543200" cy="90000"/>
          </a:xfrm>
          <a:prstGeom prst="rect">
            <a:avLst/>
          </a:prstGeom>
          <a:solidFill>
            <a:srgbClr val="E53935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612" name="KCard"/>
          <p:cNvSpPr/>
          <p:nvPr/>
        </p:nvSpPr>
        <p:spPr>
          <a:xfrm>
            <a:off x="6143600" y="1240000"/>
            <a:ext cx="2543200" cy="22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50000" rIns="91440" bIns="45720" rtlCol="0" anchor="t"/>
          <a:lstStyle/>
          <a:p>
            <a:pPr marL="0" indent="0">
              <a:buNone/>
            </a:pPr>
            <a:r>
              <a:rPr lang="tr-TR" sz="1300" b="1">
                <a:solidFill>
                  <a:srgbClr val="E53935"/>
                </a:solidFill>
                <a:latin typeface="Trebuchet MS" pitchFamily="34" charset="0"/>
              </a:rPr>
              <a:t>Çıkış Kalite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Sevkiyat öncesi son kontrol</a:t>
            </a:r>
          </a:p>
        </p:txBody>
      </p:sp>
      <p:sp>
        <p:nvSpPr>
          <p:cNvPr id="630" name="Note"/>
          <p:cNvSpPr/>
          <p:nvPr/>
        </p:nvSpPr>
        <p:spPr>
          <a:xfrm>
            <a:off x="457200" y="3680000"/>
            <a:ext cx="8229600" cy="560000"/>
          </a:xfrm>
          <a:prstGeom prst="roundRect">
            <a:avLst>
              <a:gd name="adj" fmla="val 12000"/>
            </a:avLst>
          </a:prstGeom>
          <a:solidFill>
            <a:srgbClr val="E3F2FD"/>
          </a:solidFill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50" b="1">
                <a:solidFill>
                  <a:srgbClr val="0D47A1"/>
                </a:solidFill>
                <a:latin typeface="Calibri" pitchFamily="34" charset="0"/>
              </a:rPr>
              <a:t>Çift Plan: </a:t>
            </a:r>
            <a:r>
              <a:rPr lang="tr-TR" sz="1050">
                <a:solidFill>
                  <a:srgbClr val="546E7A"/>
                </a:solidFill>
                <a:latin typeface="Calibri" pitchFamily="34" charset="0"/>
              </a:rPr>
              <a:t>Her ürün için iki bağımsız kontrol planı (çift plan) çalışır; biri kaçırırsa diğeri yakalar.</a:t>
            </a:r>
          </a:p>
        </p:txBody>
      </p:sp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Hatalı ürün fabrikadan çıkmadan tekrar tekrar yakalanır.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3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 Katmanlı Kalite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Giriş, üretim içi ve çıkış kontrolleri çift planla güvence altında.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pine"/>
          <p:cNvSpPr/>
          <p:nvPr/>
        </p:nvSpPr>
        <p:spPr>
          <a:xfrm>
            <a:off x="457200" y="2235000"/>
            <a:ext cx="6442800" cy="30000"/>
          </a:xfrm>
          <a:prstGeom prst="rect">
            <a:avLst/>
          </a:prstGeom>
          <a:solidFill>
            <a:srgbClr val="37474F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701" name="Head"/>
          <p:cNvSpPr/>
          <p:nvPr/>
        </p:nvSpPr>
        <p:spPr>
          <a:xfrm>
            <a:off x="6950000" y="1980000"/>
            <a:ext cx="1370000" cy="560000"/>
          </a:xfrm>
          <a:prstGeom prst="roundRect">
            <a:avLst>
              <a:gd name="adj" fmla="val 14000"/>
            </a:avLst>
          </a:prstGeom>
          <a:solidFill>
            <a:srgbClr val="E53935"/>
          </a:solidFill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100" b="1">
                <a:solidFill>
                  <a:srgbClr val="FFFFFF"/>
                </a:solidFill>
                <a:latin typeface="Trebuchet MS" pitchFamily="34" charset="0"/>
              </a:rPr>
              <a:t>PROBLEM</a:t>
            </a:r>
          </a:p>
        </p:txBody>
      </p:sp>
      <p:sp>
        <p:nvSpPr>
          <p:cNvPr id="720" name="CatT"/>
          <p:cNvSpPr/>
          <p:nvPr/>
        </p:nvSpPr>
        <p:spPr>
          <a:xfrm>
            <a:off x="800000" y="1250000"/>
            <a:ext cx="900000" cy="360000"/>
          </a:xfrm>
          <a:prstGeom prst="roundRect">
            <a:avLst>
              <a:gd name="adj" fmla="val 20000"/>
            </a:avLst>
          </a:prstGeom>
          <a:solidFill>
            <a:srgbClr val="E3F2FD"/>
          </a:solidFill>
          <a:ln w="12700">
            <a:solidFill>
              <a:srgbClr val="90CAF9"/>
            </a:solidFill>
          </a:ln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000" b="1">
                <a:solidFill>
                  <a:srgbClr val="0D47A1"/>
                </a:solidFill>
                <a:latin typeface="Trebuchet MS" pitchFamily="34" charset="0"/>
              </a:rPr>
              <a:t>İnsan</a:t>
            </a:r>
          </a:p>
        </p:txBody>
      </p:sp>
      <p:sp>
        <p:nvSpPr>
          <p:cNvPr id="730" name="ConT"/>
          <p:cNvSpPr/>
          <p:nvPr/>
        </p:nvSpPr>
        <p:spPr>
          <a:xfrm>
            <a:off x="1242000" y="1610000"/>
            <a:ext cx="16000" cy="640000"/>
          </a:xfrm>
          <a:prstGeom prst="rect">
            <a:avLst/>
          </a:prstGeom>
          <a:solidFill>
            <a:srgbClr val="B0BEC5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721" name="CatT"/>
          <p:cNvSpPr/>
          <p:nvPr/>
        </p:nvSpPr>
        <p:spPr>
          <a:xfrm>
            <a:off x="2600000" y="1250000"/>
            <a:ext cx="900000" cy="360000"/>
          </a:xfrm>
          <a:prstGeom prst="roundRect">
            <a:avLst>
              <a:gd name="adj" fmla="val 20000"/>
            </a:avLst>
          </a:prstGeom>
          <a:solidFill>
            <a:srgbClr val="E3F2FD"/>
          </a:solidFill>
          <a:ln w="12700">
            <a:solidFill>
              <a:srgbClr val="90CAF9"/>
            </a:solidFill>
          </a:ln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000" b="1">
                <a:solidFill>
                  <a:srgbClr val="0D47A1"/>
                </a:solidFill>
                <a:latin typeface="Trebuchet MS" pitchFamily="34" charset="0"/>
              </a:rPr>
              <a:t>Makine</a:t>
            </a:r>
          </a:p>
        </p:txBody>
      </p:sp>
      <p:sp>
        <p:nvSpPr>
          <p:cNvPr id="731" name="ConT"/>
          <p:cNvSpPr/>
          <p:nvPr/>
        </p:nvSpPr>
        <p:spPr>
          <a:xfrm>
            <a:off x="3042000" y="1610000"/>
            <a:ext cx="16000" cy="640000"/>
          </a:xfrm>
          <a:prstGeom prst="rect">
            <a:avLst/>
          </a:prstGeom>
          <a:solidFill>
            <a:srgbClr val="B0BEC5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722" name="CatT"/>
          <p:cNvSpPr/>
          <p:nvPr/>
        </p:nvSpPr>
        <p:spPr>
          <a:xfrm>
            <a:off x="4400000" y="1250000"/>
            <a:ext cx="900000" cy="360000"/>
          </a:xfrm>
          <a:prstGeom prst="roundRect">
            <a:avLst>
              <a:gd name="adj" fmla="val 20000"/>
            </a:avLst>
          </a:prstGeom>
          <a:solidFill>
            <a:srgbClr val="E3F2FD"/>
          </a:solidFill>
          <a:ln w="12700">
            <a:solidFill>
              <a:srgbClr val="90CAF9"/>
            </a:solidFill>
          </a:ln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000" b="1">
                <a:solidFill>
                  <a:srgbClr val="0D47A1"/>
                </a:solidFill>
                <a:latin typeface="Trebuchet MS" pitchFamily="34" charset="0"/>
              </a:rPr>
              <a:t>Malzeme</a:t>
            </a:r>
          </a:p>
        </p:txBody>
      </p:sp>
      <p:sp>
        <p:nvSpPr>
          <p:cNvPr id="732" name="ConT"/>
          <p:cNvSpPr/>
          <p:nvPr/>
        </p:nvSpPr>
        <p:spPr>
          <a:xfrm>
            <a:off x="4842000" y="1610000"/>
            <a:ext cx="16000" cy="640000"/>
          </a:xfrm>
          <a:prstGeom prst="rect">
            <a:avLst/>
          </a:prstGeom>
          <a:solidFill>
            <a:srgbClr val="B0BEC5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740" name="ConB"/>
          <p:cNvSpPr/>
          <p:nvPr/>
        </p:nvSpPr>
        <p:spPr>
          <a:xfrm>
            <a:off x="1242000" y="2250000"/>
            <a:ext cx="16000" cy="640000"/>
          </a:xfrm>
          <a:prstGeom prst="rect">
            <a:avLst/>
          </a:prstGeom>
          <a:solidFill>
            <a:srgbClr val="B0BEC5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750" name="CatB"/>
          <p:cNvSpPr/>
          <p:nvPr/>
        </p:nvSpPr>
        <p:spPr>
          <a:xfrm>
            <a:off x="800000" y="2890000"/>
            <a:ext cx="900000" cy="360000"/>
          </a:xfrm>
          <a:prstGeom prst="roundRect">
            <a:avLst>
              <a:gd name="adj" fmla="val 20000"/>
            </a:avLst>
          </a:prstGeom>
          <a:solidFill>
            <a:srgbClr val="E3F2FD"/>
          </a:solidFill>
          <a:ln w="12700">
            <a:solidFill>
              <a:srgbClr val="90CAF9"/>
            </a:solidFill>
          </a:ln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000" b="1">
                <a:solidFill>
                  <a:srgbClr val="0D47A1"/>
                </a:solidFill>
                <a:latin typeface="Trebuchet MS" pitchFamily="34" charset="0"/>
              </a:rPr>
              <a:t>Yöntem</a:t>
            </a:r>
          </a:p>
        </p:txBody>
      </p:sp>
      <p:sp>
        <p:nvSpPr>
          <p:cNvPr id="741" name="ConB"/>
          <p:cNvSpPr/>
          <p:nvPr/>
        </p:nvSpPr>
        <p:spPr>
          <a:xfrm>
            <a:off x="3042000" y="2250000"/>
            <a:ext cx="16000" cy="640000"/>
          </a:xfrm>
          <a:prstGeom prst="rect">
            <a:avLst/>
          </a:prstGeom>
          <a:solidFill>
            <a:srgbClr val="B0BEC5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751" name="CatB"/>
          <p:cNvSpPr/>
          <p:nvPr/>
        </p:nvSpPr>
        <p:spPr>
          <a:xfrm>
            <a:off x="2600000" y="2890000"/>
            <a:ext cx="900000" cy="360000"/>
          </a:xfrm>
          <a:prstGeom prst="roundRect">
            <a:avLst>
              <a:gd name="adj" fmla="val 20000"/>
            </a:avLst>
          </a:prstGeom>
          <a:solidFill>
            <a:srgbClr val="E3F2FD"/>
          </a:solidFill>
          <a:ln w="12700">
            <a:solidFill>
              <a:srgbClr val="90CAF9"/>
            </a:solidFill>
          </a:ln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000" b="1">
                <a:solidFill>
                  <a:srgbClr val="0D47A1"/>
                </a:solidFill>
                <a:latin typeface="Trebuchet MS" pitchFamily="34" charset="0"/>
              </a:rPr>
              <a:t>Ölçüm</a:t>
            </a:r>
          </a:p>
        </p:txBody>
      </p:sp>
      <p:sp>
        <p:nvSpPr>
          <p:cNvPr id="742" name="ConB"/>
          <p:cNvSpPr/>
          <p:nvPr/>
        </p:nvSpPr>
        <p:spPr>
          <a:xfrm>
            <a:off x="4842000" y="2250000"/>
            <a:ext cx="16000" cy="640000"/>
          </a:xfrm>
          <a:prstGeom prst="rect">
            <a:avLst/>
          </a:prstGeom>
          <a:solidFill>
            <a:srgbClr val="B0BEC5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752" name="CatB"/>
          <p:cNvSpPr/>
          <p:nvPr/>
        </p:nvSpPr>
        <p:spPr>
          <a:xfrm>
            <a:off x="4400000" y="2890000"/>
            <a:ext cx="900000" cy="360000"/>
          </a:xfrm>
          <a:prstGeom prst="roundRect">
            <a:avLst>
              <a:gd name="adj" fmla="val 20000"/>
            </a:avLst>
          </a:prstGeom>
          <a:solidFill>
            <a:srgbClr val="E3F2FD"/>
          </a:solidFill>
          <a:ln w="12700">
            <a:solidFill>
              <a:srgbClr val="90CAF9"/>
            </a:solidFill>
          </a:ln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000" b="1">
                <a:solidFill>
                  <a:srgbClr val="0D47A1"/>
                </a:solidFill>
                <a:latin typeface="Trebuchet MS" pitchFamily="34" charset="0"/>
              </a:rPr>
              <a:t>Çevre</a:t>
            </a:r>
          </a:p>
        </p:txBody>
      </p:sp>
      <p:sp>
        <p:nvSpPr>
          <p:cNvPr id="760" name="MCard"/>
          <p:cNvSpPr/>
          <p:nvPr/>
        </p:nvSpPr>
        <p:spPr>
          <a:xfrm>
            <a:off x="457200" y="3550000"/>
            <a:ext cx="2576533" cy="5600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150" b="1">
                <a:solidFill>
                  <a:srgbClr val="E53935"/>
                </a:solidFill>
                <a:latin typeface="Trebuchet MS" pitchFamily="34" charset="0"/>
              </a:rPr>
              <a:t>Balık Kılçığı</a:t>
            </a:r>
          </a:p>
          <a:p>
            <a:pPr algn="ctr">
              <a:spcBef>
                <a:spcPts val="3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Kök neden analizi</a:t>
            </a:r>
          </a:p>
        </p:txBody>
      </p:sp>
      <p:sp>
        <p:nvSpPr>
          <p:cNvPr id="761" name="MCard"/>
          <p:cNvSpPr/>
          <p:nvPr/>
        </p:nvSpPr>
        <p:spPr>
          <a:xfrm>
            <a:off x="3283733" y="3550000"/>
            <a:ext cx="2576533" cy="5600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150" b="1">
                <a:solidFill>
                  <a:srgbClr val="E53935"/>
                </a:solidFill>
                <a:latin typeface="Trebuchet MS" pitchFamily="34" charset="0"/>
              </a:rPr>
              <a:t>5 Neden</a:t>
            </a:r>
          </a:p>
          <a:p>
            <a:pPr algn="ctr">
              <a:spcBef>
                <a:spcPts val="3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Sürekli 'neden?' sorusu</a:t>
            </a:r>
          </a:p>
        </p:txBody>
      </p:sp>
      <p:sp>
        <p:nvSpPr>
          <p:cNvPr id="762" name="MCard"/>
          <p:cNvSpPr/>
          <p:nvPr/>
        </p:nvSpPr>
        <p:spPr>
          <a:xfrm>
            <a:off x="6110266" y="3550000"/>
            <a:ext cx="2576533" cy="56000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150" b="1">
                <a:solidFill>
                  <a:srgbClr val="E53935"/>
                </a:solidFill>
                <a:latin typeface="Trebuchet MS" pitchFamily="34" charset="0"/>
              </a:rPr>
              <a:t>8D</a:t>
            </a:r>
          </a:p>
          <a:p>
            <a:pPr algn="ctr">
              <a:spcBef>
                <a:spcPts val="3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Sekiz disiplinli çözüm</a:t>
            </a:r>
          </a:p>
        </p:txBody>
      </p:sp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Aynı hata ikinci kez tekrar etmez.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P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roblem Çözme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Balık kılçığı, 5 Neden ve 8D yöntemleri tek akışta birleşir.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DCard"/>
          <p:cNvSpPr/>
          <p:nvPr/>
        </p:nvSpPr>
        <p:spPr>
          <a:xfrm>
            <a:off x="457200" y="1150000"/>
            <a:ext cx="3964800" cy="145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20000" rIns="91440" bIns="45720" rtlCol="0" anchor="ctr"/>
          <a:lstStyle/>
          <a:p>
            <a:pPr marL="0" indent="0">
              <a:buNone/>
            </a:pPr>
            <a:r>
              <a:rPr lang="tr-TR" sz="1300" b="1">
                <a:solidFill>
                  <a:srgbClr val="1565C0"/>
                </a:solidFill>
                <a:latin typeface="Trebuchet MS" pitchFamily="34" charset="0"/>
              </a:rPr>
              <a:t>İç Denetim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50">
                <a:solidFill>
                  <a:srgbClr val="546E7A"/>
                </a:solidFill>
                <a:latin typeface="Calibri" pitchFamily="34" charset="0"/>
              </a:rPr>
              <a:t>Planlı öz değerlendirme ve süreç denetimleri</a:t>
            </a:r>
          </a:p>
        </p:txBody>
      </p:sp>
      <p:sp>
        <p:nvSpPr>
          <p:cNvPr id="801" name="DCard"/>
          <p:cNvSpPr/>
          <p:nvPr/>
        </p:nvSpPr>
        <p:spPr>
          <a:xfrm>
            <a:off x="4722000" y="1150000"/>
            <a:ext cx="3964800" cy="145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20000" rIns="91440" bIns="45720" rtlCol="0" anchor="ctr"/>
          <a:lstStyle/>
          <a:p>
            <a:pPr marL="0" indent="0">
              <a:buNone/>
            </a:pPr>
            <a:r>
              <a:rPr lang="tr-TR" sz="1300" b="1">
                <a:solidFill>
                  <a:srgbClr val="0D47A1"/>
                </a:solidFill>
                <a:latin typeface="Trebuchet MS" pitchFamily="34" charset="0"/>
              </a:rPr>
              <a:t>Dış Denetim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50">
                <a:solidFill>
                  <a:srgbClr val="546E7A"/>
                </a:solidFill>
                <a:latin typeface="Calibri" pitchFamily="34" charset="0"/>
              </a:rPr>
              <a:t>Müşteri ve belgelendirme denetimleri tek yerde</a:t>
            </a:r>
          </a:p>
        </p:txBody>
      </p:sp>
      <p:sp>
        <p:nvSpPr>
          <p:cNvPr id="802" name="DCard"/>
          <p:cNvSpPr/>
          <p:nvPr/>
        </p:nvSpPr>
        <p:spPr>
          <a:xfrm>
            <a:off x="457200" y="2860000"/>
            <a:ext cx="3964800" cy="145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20000" rIns="91440" bIns="45720" rtlCol="0" anchor="ctr"/>
          <a:lstStyle/>
          <a:p>
            <a:pPr marL="0" indent="0">
              <a:buNone/>
            </a:pPr>
            <a:r>
              <a:rPr lang="tr-TR" sz="1300" b="1">
                <a:solidFill>
                  <a:srgbClr val="E53935"/>
                </a:solidFill>
                <a:latin typeface="Trebuchet MS" pitchFamily="34" charset="0"/>
              </a:rPr>
              <a:t>DOF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50">
                <a:solidFill>
                  <a:srgbClr val="546E7A"/>
                </a:solidFill>
                <a:latin typeface="Calibri" pitchFamily="34" charset="0"/>
              </a:rPr>
              <a:t>Düzeltici ve önleyici faaliyetler takip edilir</a:t>
            </a:r>
          </a:p>
        </p:txBody>
      </p:sp>
      <p:sp>
        <p:nvSpPr>
          <p:cNvPr id="803" name="DCard"/>
          <p:cNvSpPr/>
          <p:nvPr/>
        </p:nvSpPr>
        <p:spPr>
          <a:xfrm>
            <a:off x="4722000" y="2860000"/>
            <a:ext cx="3964800" cy="145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20000" rIns="91440" bIns="45720" rtlCol="0" anchor="ctr"/>
          <a:lstStyle/>
          <a:p>
            <a:pPr marL="0" indent="0">
              <a:buNone/>
            </a:pPr>
            <a:r>
              <a:rPr lang="tr-TR" sz="1300" b="1">
                <a:solidFill>
                  <a:srgbClr val="2E7D32"/>
                </a:solidFill>
                <a:latin typeface="Trebuchet MS" pitchFamily="34" charset="0"/>
              </a:rPr>
              <a:t>Müşteri Şikâyeti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50">
                <a:solidFill>
                  <a:srgbClr val="546E7A"/>
                </a:solidFill>
                <a:latin typeface="Calibri" pitchFamily="34" charset="0"/>
              </a:rPr>
              <a:t>Şikâyet kaydı otomatik DOF'a bağlanır</a:t>
            </a:r>
          </a:p>
        </p:txBody>
      </p:sp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Her bulgu otomatik DOF'a dönüşür, hiçbiri kaybolmaz.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enetim &amp; DOF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İç ve dış denetimler, düzeltici faaliyetler ve şikâyetler tek modülde.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Bar"/>
          <p:cNvSpPr/>
          <p:nvPr/>
        </p:nvSpPr>
        <p:spPr>
          <a:xfrm>
            <a:off x="457200" y="1200000"/>
            <a:ext cx="2583200" cy="70000"/>
          </a:xfrm>
          <a:prstGeom prst="rect">
            <a:avLst/>
          </a:prstGeom>
          <a:solidFill>
            <a:srgbClr val="1565C0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910" name="KPI"/>
          <p:cNvSpPr/>
          <p:nvPr/>
        </p:nvSpPr>
        <p:spPr>
          <a:xfrm>
            <a:off x="457200" y="1270000"/>
            <a:ext cx="2583200" cy="111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30000" rIns="91440" bIns="45720" rtlCol="0" anchor="t"/>
          <a:lstStyle/>
          <a:p>
            <a:pPr marL="0" indent="0">
              <a:buNone/>
            </a:pPr>
            <a:r>
              <a:rPr lang="tr-TR" sz="1250" b="1">
                <a:solidFill>
                  <a:srgbClr val="0D47A1"/>
                </a:solidFill>
                <a:latin typeface="Trebuchet MS" pitchFamily="34" charset="0"/>
              </a:rPr>
              <a:t>OEE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Genel ekipman verimliliği</a:t>
            </a:r>
          </a:p>
        </p:txBody>
      </p:sp>
      <p:sp>
        <p:nvSpPr>
          <p:cNvPr id="901" name="Bar"/>
          <p:cNvSpPr/>
          <p:nvPr/>
        </p:nvSpPr>
        <p:spPr>
          <a:xfrm>
            <a:off x="3280400" y="1200000"/>
            <a:ext cx="2583200" cy="70000"/>
          </a:xfrm>
          <a:prstGeom prst="rect">
            <a:avLst/>
          </a:prstGeom>
          <a:solidFill>
            <a:srgbClr val="1565C0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911" name="KPI"/>
          <p:cNvSpPr/>
          <p:nvPr/>
        </p:nvSpPr>
        <p:spPr>
          <a:xfrm>
            <a:off x="3280400" y="1270000"/>
            <a:ext cx="2583200" cy="111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30000" rIns="91440" bIns="45720" rtlCol="0" anchor="t"/>
          <a:lstStyle/>
          <a:p>
            <a:pPr marL="0" indent="0">
              <a:buNone/>
            </a:pPr>
            <a:r>
              <a:rPr lang="tr-TR" sz="1250" b="1">
                <a:solidFill>
                  <a:srgbClr val="0D47A1"/>
                </a:solidFill>
                <a:latin typeface="Trebuchet MS" pitchFamily="34" charset="0"/>
              </a:rPr>
              <a:t>İlk Geçiş Kalitesi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İlk seferde doğru üretim oranı</a:t>
            </a:r>
          </a:p>
        </p:txBody>
      </p:sp>
      <p:sp>
        <p:nvSpPr>
          <p:cNvPr id="902" name="Bar"/>
          <p:cNvSpPr/>
          <p:nvPr/>
        </p:nvSpPr>
        <p:spPr>
          <a:xfrm>
            <a:off x="6103600" y="1200000"/>
            <a:ext cx="2583200" cy="70000"/>
          </a:xfrm>
          <a:prstGeom prst="rect">
            <a:avLst/>
          </a:prstGeom>
          <a:solidFill>
            <a:srgbClr val="1565C0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912" name="KPI"/>
          <p:cNvSpPr/>
          <p:nvPr/>
        </p:nvSpPr>
        <p:spPr>
          <a:xfrm>
            <a:off x="6103600" y="1270000"/>
            <a:ext cx="2583200" cy="111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30000" rIns="91440" bIns="45720" rtlCol="0" anchor="t"/>
          <a:lstStyle/>
          <a:p>
            <a:pPr marL="0" indent="0">
              <a:buNone/>
            </a:pPr>
            <a:r>
              <a:rPr lang="tr-TR" sz="1250" b="1">
                <a:solidFill>
                  <a:srgbClr val="0D47A1"/>
                </a:solidFill>
                <a:latin typeface="Trebuchet MS" pitchFamily="34" charset="0"/>
              </a:rPr>
              <a:t>Ortalama Gecikme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Termine göre sapma</a:t>
            </a:r>
          </a:p>
        </p:txBody>
      </p:sp>
      <p:sp>
        <p:nvSpPr>
          <p:cNvPr id="903" name="Bar"/>
          <p:cNvSpPr/>
          <p:nvPr/>
        </p:nvSpPr>
        <p:spPr>
          <a:xfrm>
            <a:off x="457200" y="2640000"/>
            <a:ext cx="2583200" cy="70000"/>
          </a:xfrm>
          <a:prstGeom prst="rect">
            <a:avLst/>
          </a:prstGeom>
          <a:solidFill>
            <a:srgbClr val="1565C0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913" name="KPI"/>
          <p:cNvSpPr/>
          <p:nvPr/>
        </p:nvSpPr>
        <p:spPr>
          <a:xfrm>
            <a:off x="457200" y="2710000"/>
            <a:ext cx="2583200" cy="111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30000" rIns="91440" bIns="45720" rtlCol="0" anchor="t"/>
          <a:lstStyle/>
          <a:p>
            <a:pPr marL="0" indent="0">
              <a:buNone/>
            </a:pPr>
            <a:r>
              <a:rPr lang="tr-TR" sz="1250" b="1">
                <a:solidFill>
                  <a:srgbClr val="0D47A1"/>
                </a:solidFill>
                <a:latin typeface="Trebuchet MS" pitchFamily="34" charset="0"/>
              </a:rPr>
              <a:t>Duruş Süresi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Toplam plansız duruş</a:t>
            </a:r>
          </a:p>
        </p:txBody>
      </p:sp>
      <p:sp>
        <p:nvSpPr>
          <p:cNvPr id="904" name="Bar"/>
          <p:cNvSpPr/>
          <p:nvPr/>
        </p:nvSpPr>
        <p:spPr>
          <a:xfrm>
            <a:off x="3280400" y="2640000"/>
            <a:ext cx="2583200" cy="70000"/>
          </a:xfrm>
          <a:prstGeom prst="rect">
            <a:avLst/>
          </a:prstGeom>
          <a:solidFill>
            <a:srgbClr val="1565C0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914" name="KPI"/>
          <p:cNvSpPr/>
          <p:nvPr/>
        </p:nvSpPr>
        <p:spPr>
          <a:xfrm>
            <a:off x="3280400" y="2710000"/>
            <a:ext cx="2583200" cy="111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30000" rIns="91440" bIns="45720" rtlCol="0" anchor="t"/>
          <a:lstStyle/>
          <a:p>
            <a:pPr marL="0" indent="0">
              <a:buNone/>
            </a:pPr>
            <a:r>
              <a:rPr lang="tr-TR" sz="1250" b="1">
                <a:solidFill>
                  <a:srgbClr val="0D47A1"/>
                </a:solidFill>
                <a:latin typeface="Trebuchet MS" pitchFamily="34" charset="0"/>
              </a:rPr>
              <a:t>Açık DOF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Bekleyen düzeltici faaliyet</a:t>
            </a:r>
          </a:p>
        </p:txBody>
      </p:sp>
      <p:sp>
        <p:nvSpPr>
          <p:cNvPr id="905" name="Bar"/>
          <p:cNvSpPr/>
          <p:nvPr/>
        </p:nvSpPr>
        <p:spPr>
          <a:xfrm>
            <a:off x="6103600" y="2640000"/>
            <a:ext cx="2583200" cy="70000"/>
          </a:xfrm>
          <a:prstGeom prst="rect">
            <a:avLst/>
          </a:prstGeom>
          <a:solidFill>
            <a:srgbClr val="1565C0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915" name="KPI"/>
          <p:cNvSpPr/>
          <p:nvPr/>
        </p:nvSpPr>
        <p:spPr>
          <a:xfrm>
            <a:off x="6103600" y="2710000"/>
            <a:ext cx="2583200" cy="111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30000" rIns="91440" bIns="45720" rtlCol="0" anchor="t"/>
          <a:lstStyle/>
          <a:p>
            <a:pPr marL="0" indent="0">
              <a:buNone/>
            </a:pPr>
            <a:r>
              <a:rPr lang="tr-TR" sz="1250" b="1">
                <a:solidFill>
                  <a:srgbClr val="0D47A1"/>
                </a:solidFill>
                <a:latin typeface="Trebuchet MS" pitchFamily="34" charset="0"/>
              </a:rPr>
              <a:t>Birim Maliyet Trendi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Maliyetin zaman içinde seyri</a:t>
            </a:r>
          </a:p>
        </p:txBody>
      </p:sp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Tahminle değil, veriyle yönetim.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K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PI Paneli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Yönetim için altı kritik gösterge tek ekranda toplanır.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6" name="RedAccent"/>
          <p:cNvSpPr/>
          <p:nvPr/>
        </p:nvSpPr>
        <p:spPr>
          <a:xfrm>
            <a:off x="0" y="0"/>
            <a:ext cx="961065" cy="54864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Badge"/>
          <p:cNvSpPr txBox="1"/>
          <p:nvPr/>
        </p:nvSpPr>
        <p:spPr>
          <a:xfrm>
            <a:off x="457200" y="274320"/>
            <a:ext cx="1280160" cy="320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KARBON</a:t>
            </a:r>
          </a:p>
        </p:txBody>
      </p:sp>
      <p:sp>
        <p:nvSpPr>
          <p:cNvPr id="4" name="Title"/>
          <p:cNvSpPr txBox="1"/>
          <p:nvPr/>
        </p:nvSpPr>
        <p:spPr>
          <a:xfrm>
            <a:off x="1100000" y="182880"/>
            <a:ext cx="5000000" cy="5029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600" b="1">
                <a:solidFill>
                  <a:srgbClr val="212121"/>
                </a:solidFill>
                <a:latin typeface="Trebuchet MS" pitchFamily="34" charset="0"/>
              </a:rPr>
              <a:t>Karbon Ayak İzi</a:t>
            </a:r>
          </a:p>
        </p:txBody>
      </p:sp>
      <p:sp>
        <p:nvSpPr>
          <p:cNvPr id="5" name="Subtitle"/>
          <p:cNvSpPr txBox="1"/>
          <p:nvPr/>
        </p:nvSpPr>
        <p:spPr>
          <a:xfrm>
            <a:off x="1100000" y="740000"/>
            <a:ext cx="5400000" cy="26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1150" b="1">
                <a:solidFill>
                  <a:srgbClr val="37474F"/>
                </a:solidFill>
                <a:latin typeface="Calibri" pitchFamily="34" charset="0"/>
              </a:rPr>
              <a:t>Üretimin karbon salımı ölçülür ve CBAM uyumlu olarak raporlanır.</a:t>
            </a:r>
          </a:p>
        </p:txBody>
      </p:sp>
      <p:sp>
        <p:nvSpPr>
          <p:cNvPr id="6" name="Tagline"/>
          <p:cNvSpPr txBox="1"/>
          <p:nvPr/>
        </p:nvSpPr>
        <p:spPr>
          <a:xfrm>
            <a:off x="457200" y="1100000"/>
            <a:ext cx="2281750" cy="9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900" b="1">
                <a:solidFill>
                  <a:srgbClr val="1565C0"/>
                </a:solidFill>
                <a:latin typeface="Trebuchet MS" pitchFamily="34" charset="0"/>
              </a:rPr>
              <a:t>Her üründe karbon,</a:t>
            </a:r>
          </a:p>
          <a:p>
            <a:pPr marL="0" indent="0">
              <a:buNone/>
            </a:pPr>
            <a:r>
              <a:rPr lang="tr-TR" sz="1900" b="1">
                <a:solidFill>
                  <a:srgbClr val="1565C0"/>
                </a:solidFill>
                <a:latin typeface="Trebuchet MS" pitchFamily="34" charset="0"/>
              </a:rPr>
              <a:t>kayıt altında.</a:t>
            </a:r>
          </a:p>
        </p:txBody>
      </p:sp>
      <p:sp>
        <p:nvSpPr>
          <p:cNvPr id="7" name="Features"/>
          <p:cNvSpPr txBox="1"/>
          <p:nvPr/>
        </p:nvSpPr>
        <p:spPr>
          <a:xfrm>
            <a:off x="457200" y="2050000"/>
            <a:ext cx="2281750" cy="20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200" b="1">
                <a:solidFill>
                  <a:srgbClr val="1565C0"/>
                </a:solidFill>
                <a:latin typeface="Calibri" pitchFamily="34" charset="0"/>
              </a:rPr>
              <a:t>Ürün bazlı hesap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tr-TR" sz="1050">
                <a:solidFill>
                  <a:srgbClr val="37474F"/>
                </a:solidFill>
                <a:latin typeface="Calibri" pitchFamily="34" charset="0"/>
              </a:rPr>
              <a:t>Enerji tüketimi karbona dönüşür.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200" b="1">
                <a:solidFill>
                  <a:srgbClr val="1565C0"/>
                </a:solidFill>
                <a:latin typeface="Calibri" pitchFamily="34" charset="0"/>
              </a:rPr>
              <a:t>CBAM uyumu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tr-TR" sz="1050">
                <a:solidFill>
                  <a:srgbClr val="37474F"/>
                </a:solidFill>
                <a:latin typeface="Calibri" pitchFamily="34" charset="0"/>
              </a:rPr>
              <a:t>Sınırda karbon düzenlemesine hazır.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200" b="1">
                <a:solidFill>
                  <a:srgbClr val="1565C0"/>
                </a:solidFill>
                <a:latin typeface="Calibri" pitchFamily="34" charset="0"/>
              </a:rPr>
              <a:t>Otomatik raporlama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tr-TR" sz="1050">
                <a:solidFill>
                  <a:srgbClr val="37474F"/>
                </a:solidFill>
                <a:latin typeface="Calibri" pitchFamily="34" charset="0"/>
              </a:rPr>
              <a:t>İhracat için belge sistemden üretilir.</a:t>
            </a:r>
          </a:p>
        </p:txBody>
      </p:sp>
      <p:sp>
        <p:nvSpPr>
          <p:cNvPr id="11" name="ContactBar"/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pic>
        <p:nvPicPr>
          <p:cNvPr id="12" name="eNS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171450"/>
            <a:ext cx="790575" cy="770954"/>
          </a:xfrm>
          <a:prstGeom prst="rect">
            <a:avLst/>
          </a:prstGeom>
        </p:spPr>
      </p:pic>
      <p:sp>
        <p:nvSpPr>
          <p:cNvPr id="14" name="eNS Web"/>
          <p:cNvSpPr txBox="1"/>
          <p:nvPr/>
        </p:nvSpPr>
        <p:spPr>
          <a:xfrm rot="16200000">
            <a:off x="-1013341" y="2361853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>
                <a:solidFill>
                  <a:srgbClr val="1565C0"/>
                </a:solidFill>
              </a:rPr>
              <a:t>www.ensrobotics.com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rcRect t="3620" b="3620"/>
          <a:stretch>
            <a:fillRect/>
          </a:stretch>
        </p:blipFill>
        <p:spPr>
          <a:xfrm>
            <a:off x="2831123" y="973430"/>
            <a:ext cx="6261735" cy="3872341"/>
          </a:xfrm>
          <a:prstGeom prst="rect">
            <a:avLst/>
          </a:prstGeom>
        </p:spPr>
      </p:pic>
      <p:sp>
        <p:nvSpPr>
          <p:cNvPr id="30" name="Pill"/>
          <p:cNvSpPr/>
          <p:nvPr/>
        </p:nvSpPr>
        <p:spPr>
          <a:xfrm>
            <a:off x="457200" y="4180000"/>
            <a:ext cx="2281750" cy="640000"/>
          </a:xfrm>
          <a:prstGeom prst="roundRect">
            <a:avLst>
              <a:gd name="adj" fmla="val 12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80000" tIns="40000" rIns="80000" bIns="4000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2E7D32"/>
                </a:solidFill>
                <a:latin typeface="Calibri" pitchFamily="34" charset="0"/>
              </a:rPr>
              <a:t>Ezber bozan</a:t>
            </a:r>
          </a:p>
          <a:p>
            <a:pPr marL="0" indent="0" algn="ctr">
              <a:spcBef>
                <a:spcPts val="200"/>
              </a:spcBef>
              <a:buNone/>
            </a:pPr>
            <a:r>
              <a:rPr lang="tr-TR" sz="950">
                <a:solidFill>
                  <a:srgbClr val="2E7D32"/>
                </a:solidFill>
                <a:latin typeface="Calibri" pitchFamily="34" charset="0"/>
              </a:rPr>
              <a:t>Karbon raporu, ihracatın yeni giriş biletidir.</a:t>
            </a:r>
          </a:p>
        </p:txBody>
      </p:sp>
      <p:sp>
        <p:nvSpPr>
          <p:cNvPr id="21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BItem"/>
          <p:cNvSpPr/>
          <p:nvPr/>
        </p:nvSpPr>
        <p:spPr>
          <a:xfrm>
            <a:off x="457200" y="1150000"/>
            <a:ext cx="3950000" cy="720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tr-TR" sz="1200" b="1">
                <a:solidFill>
                  <a:srgbClr val="1565C0"/>
                </a:solidFill>
                <a:latin typeface="Trebuchet MS" pitchFamily="34" charset="0"/>
              </a:rPr>
              <a:t>Planlı Bakım Takvimi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Periyodik bakımlar otomatik hatırlatılır</a:t>
            </a:r>
          </a:p>
        </p:txBody>
      </p:sp>
      <p:sp>
        <p:nvSpPr>
          <p:cNvPr id="1001" name="BItem"/>
          <p:cNvSpPr/>
          <p:nvPr/>
        </p:nvSpPr>
        <p:spPr>
          <a:xfrm>
            <a:off x="457200" y="1970000"/>
            <a:ext cx="3950000" cy="720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tr-TR" sz="1200" b="1">
                <a:solidFill>
                  <a:srgbClr val="1565C0"/>
                </a:solidFill>
                <a:latin typeface="Trebuchet MS" pitchFamily="34" charset="0"/>
              </a:rPr>
              <a:t>Arıza Bakım Kayıtları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Her arıza, süresi ve nedeniyle kaydedilir</a:t>
            </a:r>
          </a:p>
        </p:txBody>
      </p:sp>
      <p:sp>
        <p:nvSpPr>
          <p:cNvPr id="1002" name="BItem"/>
          <p:cNvSpPr/>
          <p:nvPr/>
        </p:nvSpPr>
        <p:spPr>
          <a:xfrm>
            <a:off x="457200" y="2790000"/>
            <a:ext cx="3950000" cy="720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tr-TR" sz="1200" b="1">
                <a:solidFill>
                  <a:srgbClr val="1565C0"/>
                </a:solidFill>
                <a:latin typeface="Trebuchet MS" pitchFamily="34" charset="0"/>
              </a:rPr>
              <a:t>Yedek Parça &amp; Maliyet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Kullanılan parça ve maliyet izlenir</a:t>
            </a:r>
          </a:p>
        </p:txBody>
      </p:sp>
      <p:pic>
        <p:nvPicPr>
          <p:cNvPr id="60" name="BakimPhot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000" y="1150000"/>
            <a:ext cx="3700000" cy="2466667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Arıza olmadan bakım, duruş olmadan üretim.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akım Takibi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Planlı ve arıza bakımları, periyotlar ve geçmiş tek yerde toplanır.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EItem"/>
          <p:cNvSpPr/>
          <p:nvPr/>
        </p:nvSpPr>
        <p:spPr>
          <a:xfrm>
            <a:off x="457200" y="1150000"/>
            <a:ext cx="3950000" cy="720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tr-TR" sz="1200" b="1">
                <a:solidFill>
                  <a:srgbClr val="1565C0"/>
                </a:solidFill>
                <a:latin typeface="Trebuchet MS" pitchFamily="34" charset="0"/>
              </a:rPr>
              <a:t>Yönetici Eğitimi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Modül kurulumu ve raporların yorumu</a:t>
            </a:r>
          </a:p>
        </p:txBody>
      </p:sp>
      <p:sp>
        <p:nvSpPr>
          <p:cNvPr id="1101" name="EItem"/>
          <p:cNvSpPr/>
          <p:nvPr/>
        </p:nvSpPr>
        <p:spPr>
          <a:xfrm>
            <a:off x="457200" y="1970000"/>
            <a:ext cx="3950000" cy="720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tr-TR" sz="1200" b="1">
                <a:solidFill>
                  <a:srgbClr val="1565C0"/>
                </a:solidFill>
                <a:latin typeface="Trebuchet MS" pitchFamily="34" charset="0"/>
              </a:rPr>
              <a:t>Personel Eğitimi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Saha kullanımı ve kalite uygulamaları</a:t>
            </a:r>
          </a:p>
        </p:txBody>
      </p:sp>
      <p:sp>
        <p:nvSpPr>
          <p:cNvPr id="1102" name="EItem"/>
          <p:cNvSpPr/>
          <p:nvPr/>
        </p:nvSpPr>
        <p:spPr>
          <a:xfrm>
            <a:off x="457200" y="2790000"/>
            <a:ext cx="3950000" cy="720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tr-TR" sz="1200" b="1">
                <a:solidFill>
                  <a:srgbClr val="1565C0"/>
                </a:solidFill>
                <a:latin typeface="Trebuchet MS" pitchFamily="34" charset="0"/>
              </a:rPr>
              <a:t>Eğitim Raporu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Kim, neyi, ne zaman tamamladı izlenir</a:t>
            </a:r>
          </a:p>
        </p:txBody>
      </p:sp>
      <p:pic>
        <p:nvPicPr>
          <p:cNvPr id="60" name="EgitimPhot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000" y="1150000"/>
            <a:ext cx="3700000" cy="2466667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Yetkinlik kayıt altında, kalite sürdürülebilir kalır.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F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abrika İçi Akademi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Yönetici ve personel eğitimleri, takip ve raporlama bir arada.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MCard"/>
          <p:cNvSpPr/>
          <p:nvPr/>
        </p:nvSpPr>
        <p:spPr>
          <a:xfrm>
            <a:off x="457200" y="1200000"/>
            <a:ext cx="2583200" cy="170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50000" rIns="91440" bIns="45720" rtlCol="0" anchor="t"/>
          <a:lstStyle/>
          <a:p>
            <a:pPr marL="0" indent="0">
              <a:buNone/>
            </a:pPr>
            <a:r>
              <a:rPr lang="tr-TR" sz="1300" b="1">
                <a:solidFill>
                  <a:srgbClr val="1565C0"/>
                </a:solidFill>
                <a:latin typeface="Trebuchet MS" pitchFamily="34" charset="0"/>
              </a:rPr>
              <a:t>Malzeme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Tüketilen hammadde anlık fiyatla</a:t>
            </a:r>
          </a:p>
        </p:txBody>
      </p:sp>
      <p:sp>
        <p:nvSpPr>
          <p:cNvPr id="1210" name="Plus"/>
          <p:cNvSpPr txBox="1"/>
          <p:nvPr/>
        </p:nvSpPr>
        <p:spPr>
          <a:xfrm>
            <a:off x="3060400" y="1870000"/>
            <a:ext cx="200000" cy="36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tr-TR" sz="1800" b="1">
                <a:solidFill>
                  <a:srgbClr val="90A4AE"/>
                </a:solidFill>
                <a:latin typeface="Calibri" pitchFamily="34" charset="0"/>
              </a:rPr>
              <a:t>+</a:t>
            </a:r>
          </a:p>
        </p:txBody>
      </p:sp>
      <p:sp>
        <p:nvSpPr>
          <p:cNvPr id="1201" name="MCard"/>
          <p:cNvSpPr/>
          <p:nvPr/>
        </p:nvSpPr>
        <p:spPr>
          <a:xfrm>
            <a:off x="3280400" y="1200000"/>
            <a:ext cx="2583200" cy="170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50000" rIns="91440" bIns="45720" rtlCol="0" anchor="t"/>
          <a:lstStyle/>
          <a:p>
            <a:pPr marL="0" indent="0">
              <a:buNone/>
            </a:pPr>
            <a:r>
              <a:rPr lang="tr-TR" sz="1300" b="1">
                <a:solidFill>
                  <a:srgbClr val="1565C0"/>
                </a:solidFill>
                <a:latin typeface="Trebuchet MS" pitchFamily="34" charset="0"/>
              </a:rPr>
              <a:t>İşçilik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Operasyon süresi × birim ücret</a:t>
            </a:r>
          </a:p>
        </p:txBody>
      </p:sp>
      <p:sp>
        <p:nvSpPr>
          <p:cNvPr id="1211" name="Plus"/>
          <p:cNvSpPr txBox="1"/>
          <p:nvPr/>
        </p:nvSpPr>
        <p:spPr>
          <a:xfrm>
            <a:off x="5883600" y="1870000"/>
            <a:ext cx="200000" cy="36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tr-TR" sz="1800" b="1">
                <a:solidFill>
                  <a:srgbClr val="90A4AE"/>
                </a:solidFill>
                <a:latin typeface="Calibri" pitchFamily="34" charset="0"/>
              </a:rPr>
              <a:t>+</a:t>
            </a:r>
          </a:p>
        </p:txBody>
      </p:sp>
      <p:sp>
        <p:nvSpPr>
          <p:cNvPr id="1202" name="MCard"/>
          <p:cNvSpPr/>
          <p:nvPr/>
        </p:nvSpPr>
        <p:spPr>
          <a:xfrm>
            <a:off x="6103600" y="1200000"/>
            <a:ext cx="2583200" cy="170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50000" rIns="91440" bIns="45720" rtlCol="0" anchor="t"/>
          <a:lstStyle/>
          <a:p>
            <a:pPr marL="0" indent="0">
              <a:buNone/>
            </a:pPr>
            <a:r>
              <a:rPr lang="tr-TR" sz="1300" b="1">
                <a:solidFill>
                  <a:srgbClr val="1565C0"/>
                </a:solidFill>
                <a:latin typeface="Trebuchet MS" pitchFamily="34" charset="0"/>
              </a:rPr>
              <a:t>Enerji &amp; Genel Gider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Makine enerjisi ve sabit giderler</a:t>
            </a:r>
          </a:p>
        </p:txBody>
      </p:sp>
      <p:sp>
        <p:nvSpPr>
          <p:cNvPr id="1220" name="Result"/>
          <p:cNvSpPr/>
          <p:nvPr/>
        </p:nvSpPr>
        <p:spPr>
          <a:xfrm>
            <a:off x="457200" y="3120000"/>
            <a:ext cx="8229600" cy="560000"/>
          </a:xfrm>
          <a:prstGeom prst="roundRect">
            <a:avLst>
              <a:gd name="adj" fmla="val 14000"/>
            </a:avLst>
          </a:prstGeom>
          <a:solidFill>
            <a:srgbClr val="2E7D32"/>
          </a:solidFill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300" b="1">
                <a:solidFill>
                  <a:srgbClr val="FFFFFF"/>
                </a:solidFill>
                <a:latin typeface="Trebuchet MS" pitchFamily="34" charset="0"/>
              </a:rPr>
              <a:t>=  Anlık Birim Maliyet</a:t>
            </a:r>
          </a:p>
        </p:txBody>
      </p:sp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Üretim biterken maliyet zaten hesaplanmıştır.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A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nlık Maliyet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Malzeme, işçilik ve enerji anlık olarak birim maliyete dönüşür.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HL"/>
          <p:cNvSpPr/>
          <p:nvPr/>
        </p:nvSpPr>
        <p:spPr>
          <a:xfrm>
            <a:off x="457200" y="1080000"/>
            <a:ext cx="3964800" cy="420000"/>
          </a:xfrm>
          <a:prstGeom prst="roundRect">
            <a:avLst>
              <a:gd name="adj" fmla="val 14000"/>
            </a:avLst>
          </a:prstGeom>
          <a:solidFill>
            <a:srgbClr val="E53935"/>
          </a:solidFill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300" b="1">
                <a:solidFill>
                  <a:srgbClr val="FFFFFF"/>
                </a:solidFill>
                <a:latin typeface="Trebuchet MS" pitchFamily="34" charset="0"/>
              </a:rPr>
              <a:t>Eski Dünya</a:t>
            </a:r>
          </a:p>
        </p:txBody>
      </p:sp>
      <p:sp>
        <p:nvSpPr>
          <p:cNvPr id="1301" name="HR"/>
          <p:cNvSpPr/>
          <p:nvPr/>
        </p:nvSpPr>
        <p:spPr>
          <a:xfrm>
            <a:off x="4722000" y="1080000"/>
            <a:ext cx="3964800" cy="420000"/>
          </a:xfrm>
          <a:prstGeom prst="roundRect">
            <a:avLst>
              <a:gd name="adj" fmla="val 14000"/>
            </a:avLst>
          </a:prstGeom>
          <a:solidFill>
            <a:srgbClr val="2E7D32"/>
          </a:solidFill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300" b="1">
                <a:solidFill>
                  <a:srgbClr val="FFFFFF"/>
                </a:solidFill>
                <a:latin typeface="Trebuchet MS" pitchFamily="34" charset="0"/>
              </a:rPr>
              <a:t>Bu Sistem</a:t>
            </a:r>
          </a:p>
        </p:txBody>
      </p:sp>
      <p:sp>
        <p:nvSpPr>
          <p:cNvPr id="1310" name="OL"/>
          <p:cNvSpPr/>
          <p:nvPr/>
        </p:nvSpPr>
        <p:spPr>
          <a:xfrm>
            <a:off x="457200" y="1550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Excel ve kâğıt ile takip</a:t>
            </a:r>
          </a:p>
        </p:txBody>
      </p:sp>
      <p:sp>
        <p:nvSpPr>
          <p:cNvPr id="1330" name="NR"/>
          <p:cNvSpPr/>
          <p:nvPr/>
        </p:nvSpPr>
        <p:spPr>
          <a:xfrm>
            <a:off x="4722000" y="1550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6350">
            <a:solidFill>
              <a:srgbClr val="C8E6C9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 b="1">
                <a:solidFill>
                  <a:srgbClr val="2E7D32"/>
                </a:solidFill>
                <a:latin typeface="Calibri" pitchFamily="34" charset="0"/>
              </a:rPr>
              <a:t>Tek dijital platform</a:t>
            </a:r>
          </a:p>
        </p:txBody>
      </p:sp>
      <p:sp>
        <p:nvSpPr>
          <p:cNvPr id="1311" name="OL"/>
          <p:cNvSpPr/>
          <p:nvPr/>
        </p:nvSpPr>
        <p:spPr>
          <a:xfrm>
            <a:off x="457200" y="1935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2F6FA"/>
          </a:solidFill>
          <a:ln w="6350">
            <a:solidFill>
              <a:srgbClr val="E0E0E0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PLC bağımlı pahalı kurulum</a:t>
            </a:r>
          </a:p>
        </p:txBody>
      </p:sp>
      <p:sp>
        <p:nvSpPr>
          <p:cNvPr id="1331" name="NR"/>
          <p:cNvSpPr/>
          <p:nvPr/>
        </p:nvSpPr>
        <p:spPr>
          <a:xfrm>
            <a:off x="4722000" y="1935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2F6FA"/>
          </a:solidFill>
          <a:ln w="6350">
            <a:solidFill>
              <a:srgbClr val="C8E6C9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 b="1">
                <a:solidFill>
                  <a:srgbClr val="2E7D32"/>
                </a:solidFill>
                <a:latin typeface="Calibri" pitchFamily="34" charset="0"/>
              </a:rPr>
              <a:t>PLC'siz doğrudan IoT</a:t>
            </a:r>
          </a:p>
        </p:txBody>
      </p:sp>
      <p:sp>
        <p:nvSpPr>
          <p:cNvPr id="1312" name="OL"/>
          <p:cNvSpPr/>
          <p:nvPr/>
        </p:nvSpPr>
        <p:spPr>
          <a:xfrm>
            <a:off x="457200" y="2320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Termin telefonla sorulur</a:t>
            </a:r>
          </a:p>
        </p:txBody>
      </p:sp>
      <p:sp>
        <p:nvSpPr>
          <p:cNvPr id="1332" name="NR"/>
          <p:cNvSpPr/>
          <p:nvPr/>
        </p:nvSpPr>
        <p:spPr>
          <a:xfrm>
            <a:off x="4722000" y="2320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6350">
            <a:solidFill>
              <a:srgbClr val="C8E6C9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 b="1">
                <a:solidFill>
                  <a:srgbClr val="2E7D32"/>
                </a:solidFill>
                <a:latin typeface="Calibri" pitchFamily="34" charset="0"/>
              </a:rPr>
              <a:t>Online termin talebi</a:t>
            </a:r>
          </a:p>
        </p:txBody>
      </p:sp>
      <p:sp>
        <p:nvSpPr>
          <p:cNvPr id="1313" name="OL"/>
          <p:cNvSpPr/>
          <p:nvPr/>
        </p:nvSpPr>
        <p:spPr>
          <a:xfrm>
            <a:off x="457200" y="2705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2F6FA"/>
          </a:solidFill>
          <a:ln w="6350">
            <a:solidFill>
              <a:srgbClr val="E0E0E0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Duruşlar gün sonu fark edilir</a:t>
            </a:r>
          </a:p>
        </p:txBody>
      </p:sp>
      <p:sp>
        <p:nvSpPr>
          <p:cNvPr id="1333" name="NR"/>
          <p:cNvSpPr/>
          <p:nvPr/>
        </p:nvSpPr>
        <p:spPr>
          <a:xfrm>
            <a:off x="4722000" y="2705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2F6FA"/>
          </a:solidFill>
          <a:ln w="6350">
            <a:solidFill>
              <a:srgbClr val="C8E6C9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 b="1">
                <a:solidFill>
                  <a:srgbClr val="2E7D32"/>
                </a:solidFill>
                <a:latin typeface="Calibri" pitchFamily="34" charset="0"/>
              </a:rPr>
              <a:t>Canlı Gantt'ta anında</a:t>
            </a:r>
          </a:p>
        </p:txBody>
      </p:sp>
      <p:sp>
        <p:nvSpPr>
          <p:cNvPr id="1314" name="OL"/>
          <p:cNvSpPr/>
          <p:nvPr/>
        </p:nvSpPr>
        <p:spPr>
          <a:xfrm>
            <a:off x="457200" y="3090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Kalite yalnız çıkışta kontrol</a:t>
            </a:r>
          </a:p>
        </p:txBody>
      </p:sp>
      <p:sp>
        <p:nvSpPr>
          <p:cNvPr id="1334" name="NR"/>
          <p:cNvSpPr/>
          <p:nvPr/>
        </p:nvSpPr>
        <p:spPr>
          <a:xfrm>
            <a:off x="4722000" y="3090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6350">
            <a:solidFill>
              <a:srgbClr val="C8E6C9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 b="1">
                <a:solidFill>
                  <a:srgbClr val="2E7D32"/>
                </a:solidFill>
                <a:latin typeface="Calibri" pitchFamily="34" charset="0"/>
              </a:rPr>
              <a:t>3 katmanlı kalite</a:t>
            </a:r>
          </a:p>
        </p:txBody>
      </p:sp>
      <p:sp>
        <p:nvSpPr>
          <p:cNvPr id="1315" name="OL"/>
          <p:cNvSpPr/>
          <p:nvPr/>
        </p:nvSpPr>
        <p:spPr>
          <a:xfrm>
            <a:off x="457200" y="3475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2F6FA"/>
          </a:solidFill>
          <a:ln w="6350">
            <a:solidFill>
              <a:srgbClr val="E0E0E0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Hata tekrar eder</a:t>
            </a:r>
          </a:p>
        </p:txBody>
      </p:sp>
      <p:sp>
        <p:nvSpPr>
          <p:cNvPr id="1335" name="NR"/>
          <p:cNvSpPr/>
          <p:nvPr/>
        </p:nvSpPr>
        <p:spPr>
          <a:xfrm>
            <a:off x="4722000" y="3475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2F6FA"/>
          </a:solidFill>
          <a:ln w="6350">
            <a:solidFill>
              <a:srgbClr val="C8E6C9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 b="1">
                <a:solidFill>
                  <a:srgbClr val="2E7D32"/>
                </a:solidFill>
                <a:latin typeface="Calibri" pitchFamily="34" charset="0"/>
              </a:rPr>
              <a:t>5 Neden / 8D ile kalıcı çözüm</a:t>
            </a:r>
          </a:p>
        </p:txBody>
      </p:sp>
      <p:sp>
        <p:nvSpPr>
          <p:cNvPr id="1316" name="OL"/>
          <p:cNvSpPr/>
          <p:nvPr/>
        </p:nvSpPr>
        <p:spPr>
          <a:xfrm>
            <a:off x="457200" y="3860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Maliyet ay sonu belli olur</a:t>
            </a:r>
          </a:p>
        </p:txBody>
      </p:sp>
      <p:sp>
        <p:nvSpPr>
          <p:cNvPr id="1336" name="NR"/>
          <p:cNvSpPr/>
          <p:nvPr/>
        </p:nvSpPr>
        <p:spPr>
          <a:xfrm>
            <a:off x="4722000" y="3860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FFFFF"/>
          </a:solidFill>
          <a:ln w="6350">
            <a:solidFill>
              <a:srgbClr val="C8E6C9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 b="1">
                <a:solidFill>
                  <a:srgbClr val="2E7D32"/>
                </a:solidFill>
                <a:latin typeface="Calibri" pitchFamily="34" charset="0"/>
              </a:rPr>
              <a:t>Anlık birim maliyet</a:t>
            </a:r>
          </a:p>
        </p:txBody>
      </p:sp>
      <p:sp>
        <p:nvSpPr>
          <p:cNvPr id="1317" name="OL"/>
          <p:cNvSpPr/>
          <p:nvPr/>
        </p:nvSpPr>
        <p:spPr>
          <a:xfrm>
            <a:off x="457200" y="4245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2F6FA"/>
          </a:solidFill>
          <a:ln w="6350">
            <a:solidFill>
              <a:srgbClr val="E0E0E0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Karbon takibi yok</a:t>
            </a:r>
          </a:p>
        </p:txBody>
      </p:sp>
      <p:sp>
        <p:nvSpPr>
          <p:cNvPr id="1337" name="NR"/>
          <p:cNvSpPr/>
          <p:nvPr/>
        </p:nvSpPr>
        <p:spPr>
          <a:xfrm>
            <a:off x="4722000" y="4245000"/>
            <a:ext cx="3964800" cy="345000"/>
          </a:xfrm>
          <a:prstGeom prst="roundRect">
            <a:avLst>
              <a:gd name="adj" fmla="val 4000"/>
            </a:avLst>
          </a:prstGeom>
          <a:solidFill>
            <a:srgbClr val="F2F6FA"/>
          </a:solidFill>
          <a:ln w="6350">
            <a:solidFill>
              <a:srgbClr val="C8E6C9"/>
            </a:solidFill>
          </a:ln>
        </p:spPr>
        <p:txBody>
          <a:bodyPr wrap="square" lIns="120000" tIns="45720" rIns="91440" bIns="45720" rtlCol="0" anchor="ctr"/>
          <a:lstStyle/>
          <a:p>
            <a:pPr marL="0" indent="0">
              <a:buNone/>
            </a:pPr>
            <a:r>
              <a:rPr lang="tr-TR" sz="1000" b="1">
                <a:solidFill>
                  <a:srgbClr val="2E7D32"/>
                </a:solidFill>
                <a:latin typeface="Calibri" pitchFamily="34" charset="0"/>
              </a:rPr>
              <a:t>CBAM uyumlu karbon ayak izi</a:t>
            </a:r>
          </a:p>
        </p:txBody>
      </p:sp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Tahminle değil, veriyle rekabet edersiniz.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N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eden Farklı?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Eski dünya ile bu sistem arasındaki fark her satırda görünür.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losing">
    <p:bg>
      <p:bgPr>
        <a:solidFill>
          <a:srgbClr val="156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000" y="500000"/>
            <a:ext cx="2000000" cy="1960000"/>
          </a:xfrm>
          <a:prstGeom prst="rect">
            <a:avLst/>
          </a:prstGeom>
        </p:spPr>
      </p:pic>
      <p:sp>
        <p:nvSpPr>
          <p:cNvPr id="4" name="ThankYou"/>
          <p:cNvSpPr txBox="1"/>
          <p:nvPr/>
        </p:nvSpPr>
        <p:spPr>
          <a:xfrm>
            <a:off x="457200" y="2600000"/>
            <a:ext cx="8229600" cy="50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3200" b="1">
                <a:solidFill>
                  <a:srgbClr val="FFFFFF"/>
                </a:solidFill>
                <a:latin typeface="Trebuchet MS" pitchFamily="34" charset="0"/>
              </a:rPr>
              <a:t>Teşekkürler</a:t>
            </a:r>
          </a:p>
        </p:txBody>
      </p:sp>
      <p:sp>
        <p:nvSpPr>
          <p:cNvPr id="5" name="Subtitle"/>
          <p:cNvSpPr txBox="1"/>
          <p:nvPr/>
        </p:nvSpPr>
        <p:spPr>
          <a:xfrm>
            <a:off x="457200" y="3100000"/>
            <a:ext cx="8229600" cy="35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1400">
                <a:solidFill>
                  <a:srgbClr val="BBDEFB"/>
                </a:solidFill>
                <a:latin typeface="Calibri" pitchFamily="34" charset="0"/>
              </a:rPr>
              <a:t>ENSURETIM Üretim Modülü ile fabrikanızı uçtan uca yönetin.</a:t>
            </a:r>
          </a:p>
        </p:txBody>
      </p:sp>
      <p:sp>
        <p:nvSpPr>
          <p:cNvPr id="6" name="ContactInfo"/>
          <p:cNvSpPr txBox="1"/>
          <p:nvPr/>
        </p:nvSpPr>
        <p:spPr>
          <a:xfrm>
            <a:off x="457200" y="3800000"/>
            <a:ext cx="8229600" cy="8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>
                <a:solidFill>
                  <a:srgbClr val="FFFFFF"/>
                </a:solidFill>
                <a:latin typeface="Calibri" pitchFamily="34" charset="0"/>
              </a:rPr>
              <a:t>Salih DÜZEL</a:t>
            </a:r>
          </a:p>
          <a:p>
            <a:pPr marL="0" indent="0" algn="ctr">
              <a:buNone/>
            </a:pPr>
            <a:r>
              <a:rPr lang="tr-TR" sz="1200">
                <a:solidFill>
                  <a:srgbClr val="BBDEFB"/>
                </a:solidFill>
                <a:latin typeface="Calibri" pitchFamily="34" charset="0"/>
              </a:rPr>
              <a:t>0 533 170 73 48  ·  salihduzel@ensrobotics.com</a:t>
            </a:r>
          </a:p>
          <a:p>
            <a:pPr marL="0" indent="0" algn="ctr">
              <a:buNone/>
            </a:pPr>
            <a:r>
              <a:rPr lang="tr-TR" sz="1200">
                <a:solidFill>
                  <a:srgbClr val="BBDEFB"/>
                </a:solidFill>
                <a:latin typeface="Calibri" pitchFamily="34" charset="0"/>
              </a:rPr>
              <a:t>www.ensrobotics.com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Brosur"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Panel"/>
          <p:cNvSpPr/>
          <p:nvPr/>
        </p:nvSpPr>
        <p:spPr>
          <a:xfrm>
            <a:off x="0" y="0"/>
            <a:ext cx="3200000" cy="5143500"/>
          </a:xfrm>
          <a:prstGeom prst="rect">
            <a:avLst/>
          </a:prstGeom>
          <a:solidFill>
            <a:srgbClr val="0D47A1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00" y="180000"/>
            <a:ext cx="520000" cy="510000"/>
          </a:xfrm>
          <a:prstGeom prst="rect">
            <a:avLst/>
          </a:prstGeom>
        </p:spPr>
      </p:pic>
      <p:sp>
        <p:nvSpPr>
          <p:cNvPr id="4" name="MainTitle"/>
          <p:cNvSpPr txBox="1"/>
          <p:nvPr/>
        </p:nvSpPr>
        <p:spPr>
          <a:xfrm>
            <a:off x="200000" y="750000"/>
            <a:ext cx="2800000" cy="92333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buNone/>
            </a:pPr>
            <a:r>
              <a:rPr lang="tr-TR" sz="1200" dirty="0">
                <a:solidFill>
                  <a:srgbClr val="90CAF9"/>
                </a:solidFill>
                <a:latin typeface="Calibri" pitchFamily="34" charset="0"/>
              </a:rPr>
              <a:t>ERP Entegreli</a:t>
            </a:r>
          </a:p>
          <a:p>
            <a:pPr>
              <a:buNone/>
            </a:pPr>
            <a:r>
              <a:rPr lang="tr-TR" sz="2400" b="1">
                <a:solidFill>
                  <a:srgbClr val="FFFFFF"/>
                </a:solidFill>
                <a:latin typeface="Trebuchet MS" pitchFamily="34" charset="0"/>
              </a:rPr>
              <a:t>Üretim Yönetim Modülü</a:t>
            </a:r>
          </a:p>
        </p:txBody>
      </p:sp>
      <p:sp>
        <p:nvSpPr>
          <p:cNvPr id="5" name="Tagline"/>
          <p:cNvSpPr txBox="1"/>
          <p:nvPr/>
        </p:nvSpPr>
        <p:spPr>
          <a:xfrm>
            <a:off x="200000" y="1500000"/>
            <a:ext cx="2800000" cy="5997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ts val="1600"/>
              </a:lnSpc>
              <a:buNone/>
            </a:pPr>
            <a:r>
              <a:rPr lang="tr-TR" sz="1050">
                <a:solidFill>
                  <a:srgbClr val="BBDEFB"/>
                </a:solidFill>
                <a:latin typeface="Calibri" pitchFamily="34" charset="0"/>
              </a:rPr>
              <a:t>Planlama, üretim takibi, kalite kontrol ve bakım yönetimini tek platformda birleştiren kapsamlı üretim yönetim çözümü.</a:t>
            </a:r>
          </a:p>
        </p:txBody>
      </p:sp>
      <p:sp>
        <p:nvSpPr>
          <p:cNvPr id="6" name="Sectors"/>
          <p:cNvSpPr txBox="1"/>
          <p:nvPr/>
        </p:nvSpPr>
        <p:spPr>
          <a:xfrm>
            <a:off x="200000" y="2150000"/>
            <a:ext cx="2800000" cy="11319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buNone/>
            </a:pPr>
            <a:r>
              <a:rPr lang="tr-TR" sz="1000" b="1">
                <a:solidFill>
                  <a:srgbClr val="FFD54F"/>
                </a:solidFill>
                <a:latin typeface="Calibri" pitchFamily="34" charset="0"/>
              </a:rPr>
              <a:t>KULLANIM ALANLARI</a:t>
            </a:r>
          </a:p>
          <a:p>
            <a:pPr>
              <a:lnSpc>
                <a:spcPts val="1800"/>
              </a:lnSpc>
              <a:spcBef>
                <a:spcPts val="600"/>
              </a:spcBef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●  Makine &amp; Metal İmalatı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●  Otomotiv &amp; Yan Sanayi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●  Gıda &amp; Proses Üretimi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●  Montaj &amp; Seri Üretim</a:t>
            </a:r>
          </a:p>
        </p:txBody>
      </p:sp>
      <p:sp>
        <p:nvSpPr>
          <p:cNvPr id="7" name="Highlights"/>
          <p:cNvSpPr txBox="1"/>
          <p:nvPr/>
        </p:nvSpPr>
        <p:spPr>
          <a:xfrm>
            <a:off x="200000" y="3400000"/>
            <a:ext cx="2800000" cy="1300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buNone/>
            </a:pPr>
            <a:r>
              <a:rPr lang="tr-TR" sz="1000" b="1">
                <a:solidFill>
                  <a:srgbClr val="FFD54F"/>
                </a:solidFill>
                <a:latin typeface="Calibri" pitchFamily="34" charset="0"/>
              </a:rPr>
              <a:t>AVANTAJLAR</a:t>
            </a:r>
          </a:p>
          <a:p>
            <a:pPr>
              <a:lnSpc>
                <a:spcPts val="1800"/>
              </a:lnSpc>
              <a:spcBef>
                <a:spcPts val="600"/>
              </a:spcBef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✔  Tek lisans, sınırsız personel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✔  Hata düzeltme her zaman ücretsiz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✔  Genel geliştirme talepleri ücretsiz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✔  ERP modülleri ile tam entegrasyon</a:t>
            </a:r>
          </a:p>
          <a:p>
            <a:pPr>
              <a:lnSpc>
                <a:spcPts val="1800"/>
              </a:lnSpc>
              <a:buNone/>
            </a:pPr>
            <a:r>
              <a:rPr lang="tr-TR" sz="1050">
                <a:solidFill>
                  <a:srgbClr val="FFFFFF"/>
                </a:solidFill>
                <a:latin typeface="Calibri" pitchFamily="34" charset="0"/>
              </a:rPr>
              <a:t>✔  Kişi bazlı işlem loglama</a:t>
            </a:r>
          </a:p>
        </p:txBody>
      </p:sp>
      <p:sp>
        <p:nvSpPr>
          <p:cNvPr id="100" name="Card1"/>
          <p:cNvSpPr/>
          <p:nvPr/>
        </p:nvSpPr>
        <p:spPr>
          <a:xfrm>
            <a:off x="3450000" y="12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 dirty="0">
                <a:solidFill>
                  <a:srgbClr val="1565C0"/>
                </a:solidFill>
                <a:latin typeface="Trebuchet MS" pitchFamily="34" charset="0"/>
              </a:rPr>
              <a:t>Üretim Planlama &amp; </a:t>
            </a:r>
            <a:r>
              <a:rPr lang="tr-TR" sz="1400" b="1" dirty="0" err="1">
                <a:solidFill>
                  <a:srgbClr val="1565C0"/>
                </a:solidFill>
                <a:latin typeface="Trebuchet MS" pitchFamily="34" charset="0"/>
              </a:rPr>
              <a:t>Gantt</a:t>
            </a:r>
            <a:endParaRPr lang="tr-TR" sz="1400" b="1" dirty="0">
              <a:solidFill>
                <a:srgbClr val="1565C0"/>
              </a:solidFill>
              <a:latin typeface="Trebuchet MS" pitchFamily="34" charset="0"/>
            </a:endParaRP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 dirty="0">
                <a:solidFill>
                  <a:srgbClr val="546E7A"/>
                </a:solidFill>
                <a:latin typeface="Calibri" pitchFamily="34" charset="0"/>
              </a:rPr>
              <a:t>Siparişleri iş emirlerine bölün; istasyon ve makinelere göre canlı </a:t>
            </a:r>
            <a:r>
              <a:rPr lang="tr-TR" sz="950" dirty="0" err="1">
                <a:solidFill>
                  <a:srgbClr val="546E7A"/>
                </a:solidFill>
                <a:latin typeface="Calibri" pitchFamily="34" charset="0"/>
              </a:rPr>
              <a:t>Gantt</a:t>
            </a:r>
            <a:r>
              <a:rPr lang="tr-TR" sz="950" dirty="0">
                <a:solidFill>
                  <a:srgbClr val="546E7A"/>
                </a:solidFill>
                <a:latin typeface="Calibri" pitchFamily="34" charset="0"/>
              </a:rPr>
              <a:t> üzerinde planlayın.</a:t>
            </a:r>
          </a:p>
        </p:txBody>
      </p:sp>
      <p:sp>
        <p:nvSpPr>
          <p:cNvPr id="101" name="Card2"/>
          <p:cNvSpPr/>
          <p:nvPr/>
        </p:nvSpPr>
        <p:spPr>
          <a:xfrm>
            <a:off x="6300000" y="12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Anlık Maliyet</a:t>
            </a: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Malzeme, işçilik ve enerjiyi iş emri bazlı takip edin; birim maliyeti anlık görün.</a:t>
            </a:r>
          </a:p>
        </p:txBody>
      </p:sp>
      <p:sp>
        <p:nvSpPr>
          <p:cNvPr id="102" name="Card3"/>
          <p:cNvSpPr/>
          <p:nvPr/>
        </p:nvSpPr>
        <p:spPr>
          <a:xfrm>
            <a:off x="3450000" y="137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PLC'siz IoT</a:t>
            </a: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Makineler Ethernet ile doğrudan bağlanır; veriler aracısız, gerçek zamanlı toplanır.</a:t>
            </a:r>
          </a:p>
        </p:txBody>
      </p:sp>
      <p:sp>
        <p:nvSpPr>
          <p:cNvPr id="103" name="Card4"/>
          <p:cNvSpPr/>
          <p:nvPr/>
        </p:nvSpPr>
        <p:spPr>
          <a:xfrm>
            <a:off x="6300000" y="137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3 Katmanlı Kalite</a:t>
            </a: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Giriş, üretim içi ve çıkış kontrolleri çift planla hatalı ürünü yakalar.</a:t>
            </a:r>
          </a:p>
        </p:txBody>
      </p:sp>
      <p:sp>
        <p:nvSpPr>
          <p:cNvPr id="104" name="Card5"/>
          <p:cNvSpPr/>
          <p:nvPr/>
        </p:nvSpPr>
        <p:spPr>
          <a:xfrm>
            <a:off x="3450000" y="262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KPI Paneli</a:t>
            </a: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OEE, ilk geçiş kalitesi, duruş süresi ve maliyet trendi tek ekranda izlenir.</a:t>
            </a:r>
          </a:p>
        </p:txBody>
      </p:sp>
      <p:sp>
        <p:nvSpPr>
          <p:cNvPr id="105" name="Card6"/>
          <p:cNvSpPr/>
          <p:nvPr/>
        </p:nvSpPr>
        <p:spPr>
          <a:xfrm>
            <a:off x="6300000" y="2620000"/>
            <a:ext cx="2700000" cy="1130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  <a:effectLst>
            <a:outerShdw blurRad="38100" dist="19050" dir="5400000" algn="t" rotWithShape="0">
              <a:srgbClr val="000000">
                <a:alpha val="10000"/>
              </a:srgbClr>
            </a:outerShdw>
          </a:effectLst>
        </p:spPr>
        <p:txBody>
          <a:bodyPr wrap="square" lIns="136000" tIns="91440" rIns="136000" bIns="68000" anchor="t"/>
          <a:lstStyle/>
          <a:p>
            <a:pPr>
              <a:buNone/>
            </a:pPr>
            <a:r>
              <a:rPr lang="tr-TR" sz="1400" b="1">
                <a:solidFill>
                  <a:srgbClr val="1565C0"/>
                </a:solidFill>
                <a:latin typeface="Trebuchet MS" pitchFamily="34" charset="0"/>
              </a:rPr>
              <a:t>Bakım &amp; Denetim</a:t>
            </a:r>
          </a:p>
          <a:p>
            <a:pPr>
              <a:lnSpc>
                <a:spcPts val="1500"/>
              </a:lnSpc>
              <a:spcBef>
                <a:spcPts val="4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Planlı bakım, DOF ve denetimleri tek modülde yönetin; hiçbir bulgu kaybolmaz.</a:t>
            </a:r>
          </a:p>
        </p:txBody>
      </p:sp>
      <p:sp>
        <p:nvSpPr>
          <p:cNvPr id="110" name="BottomHighlight"/>
          <p:cNvSpPr/>
          <p:nvPr/>
        </p:nvSpPr>
        <p:spPr>
          <a:xfrm>
            <a:off x="3450000" y="3900000"/>
            <a:ext cx="5550000" cy="500000"/>
          </a:xfrm>
          <a:prstGeom prst="roundRect">
            <a:avLst>
              <a:gd name="adj" fmla="val 8000"/>
            </a:avLst>
          </a:prstGeom>
          <a:solidFill>
            <a:srgbClr val="E8F5E9"/>
          </a:solidFill>
          <a:ln w="9525">
            <a:solidFill>
              <a:srgbClr val="66BB6A"/>
            </a:solidFill>
          </a:ln>
        </p:spPr>
        <p:txBody>
          <a:bodyPr wrap="square" lIns="182880" tIns="45720" rIns="182880" bIns="45720" anchor="ctr"/>
          <a:lstStyle/>
          <a:p>
            <a:pPr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Dijital ikiz  —  ERP ile tam entegre  —  Web tabanlı  —  Herşey tek platformda</a:t>
            </a:r>
          </a:p>
        </p:txBody>
      </p:sp>
      <p:sp>
        <p:nvSpPr>
          <p:cNvPr id="120" name="Stats"/>
          <p:cNvSpPr txBox="1"/>
          <p:nvPr/>
        </p:nvSpPr>
        <p:spPr>
          <a:xfrm>
            <a:off x="3450000" y="4500000"/>
            <a:ext cx="5550000" cy="25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>
              <a:buNone/>
            </a:pPr>
            <a:r>
              <a:rPr lang="tr-TR" sz="900">
                <a:solidFill>
                  <a:srgbClr val="78909C"/>
                </a:solidFill>
                <a:latin typeface="Calibri" pitchFamily="34" charset="0"/>
              </a:rPr>
              <a:t>Üretim  ·  Kalite  ·  Bakım  ·  Depo  ·  Denetim  ·  KPI  ·  Karbon  ·  Eğitim</a:t>
            </a:r>
          </a:p>
        </p:txBody>
      </p:sp>
      <p:sp>
        <p:nvSpPr>
          <p:cNvPr id="130" name="ContactBar"/>
          <p:cNvSpPr txBox="1"/>
          <p:nvPr/>
        </p:nvSpPr>
        <p:spPr>
          <a:xfrm>
            <a:off x="3327816" y="4968240"/>
            <a:ext cx="5816184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  ·  salihduzel@ensrobotics.com  ·  www.ensrobotics.com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MCard"/>
          <p:cNvSpPr/>
          <p:nvPr/>
        </p:nvSpPr>
        <p:spPr>
          <a:xfrm>
            <a:off x="457200" y="1200000"/>
            <a:ext cx="2583200" cy="170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50000" rIns="91440" bIns="45720" rtlCol="0" anchor="t"/>
          <a:lstStyle/>
          <a:p>
            <a:pPr marL="0" indent="0">
              <a:buNone/>
            </a:pPr>
            <a:r>
              <a:rPr lang="tr-TR" sz="1300" b="1" dirty="0">
                <a:solidFill>
                  <a:srgbClr val="1565C0"/>
                </a:solidFill>
                <a:latin typeface="Trebuchet MS" pitchFamily="34" charset="0"/>
              </a:rPr>
              <a:t>1 · Sistem Kurulur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00" b="1" dirty="0">
                <a:solidFill>
                  <a:srgbClr val="546E7A"/>
                </a:solidFill>
                <a:latin typeface="Calibri" pitchFamily="34" charset="0"/>
              </a:rPr>
              <a:t>Modül kurulur, kullanıcılar tanımlanır.</a:t>
            </a:r>
          </a:p>
        </p:txBody>
      </p:sp>
      <p:sp>
        <p:nvSpPr>
          <p:cNvPr id="1210" name="Plus"/>
          <p:cNvSpPr txBox="1"/>
          <p:nvPr/>
        </p:nvSpPr>
        <p:spPr>
          <a:xfrm>
            <a:off x="3060400" y="1870000"/>
            <a:ext cx="200000" cy="36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tr-TR" sz="1800" b="1">
                <a:solidFill>
                  <a:srgbClr val="90A4AE"/>
                </a:solidFill>
                <a:latin typeface="Calibri" pitchFamily="34" charset="0"/>
              </a:rPr>
              <a:t>→</a:t>
            </a:r>
          </a:p>
        </p:txBody>
      </p:sp>
      <p:sp>
        <p:nvSpPr>
          <p:cNvPr id="1201" name="MCard"/>
          <p:cNvSpPr/>
          <p:nvPr/>
        </p:nvSpPr>
        <p:spPr>
          <a:xfrm>
            <a:off x="3280400" y="1200000"/>
            <a:ext cx="2583200" cy="170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50000" rIns="91440" bIns="45720" rtlCol="0" anchor="t"/>
          <a:lstStyle/>
          <a:p>
            <a:pPr marL="0" indent="0">
              <a:buNone/>
            </a:pPr>
            <a:r>
              <a:rPr lang="tr-TR" sz="1300" b="1" dirty="0">
                <a:solidFill>
                  <a:srgbClr val="1565C0"/>
                </a:solidFill>
                <a:latin typeface="Trebuchet MS" pitchFamily="34" charset="0"/>
              </a:rPr>
              <a:t>2 · Reçete &amp; Rota Girişi Beklenmez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00" b="1" dirty="0">
                <a:solidFill>
                  <a:srgbClr val="546E7A"/>
                </a:solidFill>
                <a:latin typeface="Calibri" pitchFamily="34" charset="0"/>
              </a:rPr>
              <a:t>Reçete ve rotalar arka planda sistem kendi Oluşturur</a:t>
            </a:r>
          </a:p>
        </p:txBody>
      </p:sp>
      <p:sp>
        <p:nvSpPr>
          <p:cNvPr id="1211" name="Plus"/>
          <p:cNvSpPr txBox="1"/>
          <p:nvPr/>
        </p:nvSpPr>
        <p:spPr>
          <a:xfrm>
            <a:off x="5883600" y="1870000"/>
            <a:ext cx="200000" cy="36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tr-TR" sz="1800" b="1">
                <a:solidFill>
                  <a:srgbClr val="90A4AE"/>
                </a:solidFill>
                <a:latin typeface="Calibri" pitchFamily="34" charset="0"/>
              </a:rPr>
              <a:t>→</a:t>
            </a:r>
          </a:p>
        </p:txBody>
      </p:sp>
      <p:sp>
        <p:nvSpPr>
          <p:cNvPr id="1202" name="MCard"/>
          <p:cNvSpPr/>
          <p:nvPr/>
        </p:nvSpPr>
        <p:spPr>
          <a:xfrm>
            <a:off x="6103600" y="1200000"/>
            <a:ext cx="2583200" cy="1700000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50000" rIns="91440" bIns="45720" rtlCol="0" anchor="t"/>
          <a:lstStyle/>
          <a:p>
            <a:pPr marL="0" indent="0">
              <a:buNone/>
            </a:pPr>
            <a:r>
              <a:rPr lang="tr-TR" sz="1300" b="1" dirty="0">
                <a:solidFill>
                  <a:srgbClr val="1565C0"/>
                </a:solidFill>
                <a:latin typeface="Trebuchet MS" pitchFamily="34" charset="0"/>
              </a:rPr>
              <a:t>3 · Üretim Canlı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000" b="1" dirty="0">
                <a:solidFill>
                  <a:srgbClr val="546E7A"/>
                </a:solidFill>
                <a:latin typeface="Calibri" pitchFamily="34" charset="0"/>
              </a:rPr>
              <a:t>Saha ilk günden veri girmeye başlar.</a:t>
            </a:r>
          </a:p>
        </p:txBody>
      </p:sp>
      <p:sp>
        <p:nvSpPr>
          <p:cNvPr id="1220" name="Result"/>
          <p:cNvSpPr/>
          <p:nvPr/>
        </p:nvSpPr>
        <p:spPr>
          <a:xfrm>
            <a:off x="457200" y="3120000"/>
            <a:ext cx="8229600" cy="560000"/>
          </a:xfrm>
          <a:prstGeom prst="roundRect">
            <a:avLst>
              <a:gd name="adj" fmla="val 14000"/>
            </a:avLst>
          </a:prstGeom>
          <a:solidFill>
            <a:srgbClr val="2E7D32"/>
          </a:solidFill>
        </p:spPr>
        <p:txBody>
          <a:bodyPr wrap="square" lIns="91440" tIns="45720" rIns="91440" bIns="45720" rtlCol="0" anchor="ctr"/>
          <a:lstStyle/>
          <a:p>
            <a:pPr algn="ctr">
              <a:buNone/>
            </a:pPr>
            <a:r>
              <a:rPr lang="tr-TR" sz="1300" b="1">
                <a:solidFill>
                  <a:srgbClr val="FFFFFF"/>
                </a:solidFill>
                <a:latin typeface="Trebuchet MS" pitchFamily="34" charset="0"/>
              </a:rPr>
              <a:t>=  Uyarlama günler içinde devrede</a:t>
            </a:r>
          </a:p>
        </p:txBody>
      </p:sp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Reçete ve rotalar hazır olmadan uyarlama başlayabilir.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ızlı Uyarlama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Reçete ve rota girişini beklemeden uyarlama başlar; sistem ilk günden kullanılabilir.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Intro"/>
          <p:cNvSpPr txBox="1"/>
          <p:nvPr/>
        </p:nvSpPr>
        <p:spPr>
          <a:xfrm>
            <a:off x="457200" y="1000000"/>
            <a:ext cx="3950000" cy="11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50">
                <a:solidFill>
                  <a:srgbClr val="37474F"/>
                </a:solidFill>
                <a:latin typeface="Calibri" pitchFamily="34" charset="0"/>
              </a:rPr>
              <a:t>ENSURETIM Üretim Modülü; siparişten planlamaya, üretimden kaliteye, bakımdan maliyete kadar fabrikanın tamamını tek dijital ikiz üzerinde yönetir.</a:t>
            </a:r>
          </a:p>
        </p:txBody>
      </p:sp>
      <p:sp>
        <p:nvSpPr>
          <p:cNvPr id="210" name="Dot"/>
          <p:cNvSpPr/>
          <p:nvPr/>
        </p:nvSpPr>
        <p:spPr>
          <a:xfrm>
            <a:off x="457200" y="2190000"/>
            <a:ext cx="120000" cy="120000"/>
          </a:xfrm>
          <a:prstGeom prst="ellipse">
            <a:avLst/>
          </a:prstGeom>
          <a:solidFill>
            <a:srgbClr val="E53935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220" name="Feat"/>
          <p:cNvSpPr txBox="1"/>
          <p:nvPr/>
        </p:nvSpPr>
        <p:spPr>
          <a:xfrm>
            <a:off x="687200" y="2120000"/>
            <a:ext cx="3720000" cy="52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050" b="1">
                <a:solidFill>
                  <a:srgbClr val="1565C0"/>
                </a:solidFill>
                <a:latin typeface="Calibri" pitchFamily="34" charset="0"/>
              </a:rPr>
              <a:t>PLC'siz IoT — </a:t>
            </a:r>
            <a:r>
              <a:rPr lang="tr-TR" sz="1050">
                <a:solidFill>
                  <a:srgbClr val="546E7A"/>
                </a:solidFill>
                <a:latin typeface="Calibri" pitchFamily="34" charset="0"/>
              </a:rPr>
              <a:t>Makinelerden doğrudan veri</a:t>
            </a:r>
          </a:p>
        </p:txBody>
      </p:sp>
      <p:sp>
        <p:nvSpPr>
          <p:cNvPr id="211" name="Dot"/>
          <p:cNvSpPr/>
          <p:nvPr/>
        </p:nvSpPr>
        <p:spPr>
          <a:xfrm>
            <a:off x="457200" y="2750000"/>
            <a:ext cx="120000" cy="120000"/>
          </a:xfrm>
          <a:prstGeom prst="ellipse">
            <a:avLst/>
          </a:prstGeom>
          <a:solidFill>
            <a:srgbClr val="E53935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221" name="Feat"/>
          <p:cNvSpPr txBox="1"/>
          <p:nvPr/>
        </p:nvSpPr>
        <p:spPr>
          <a:xfrm>
            <a:off x="687200" y="2680000"/>
            <a:ext cx="3720000" cy="52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050" b="1">
                <a:solidFill>
                  <a:srgbClr val="1565C0"/>
                </a:solidFill>
                <a:latin typeface="Calibri" pitchFamily="34" charset="0"/>
              </a:rPr>
              <a:t>Canlı fabrika ekranı — </a:t>
            </a:r>
            <a:r>
              <a:rPr lang="tr-TR" sz="1050">
                <a:solidFill>
                  <a:srgbClr val="546E7A"/>
                </a:solidFill>
                <a:latin typeface="Calibri" pitchFamily="34" charset="0"/>
              </a:rPr>
              <a:t>Gerçek zamanlı Gantt takibi</a:t>
            </a:r>
          </a:p>
        </p:txBody>
      </p:sp>
      <p:sp>
        <p:nvSpPr>
          <p:cNvPr id="212" name="Dot"/>
          <p:cNvSpPr/>
          <p:nvPr/>
        </p:nvSpPr>
        <p:spPr>
          <a:xfrm>
            <a:off x="457200" y="3310000"/>
            <a:ext cx="120000" cy="120000"/>
          </a:xfrm>
          <a:prstGeom prst="ellipse">
            <a:avLst/>
          </a:prstGeom>
          <a:solidFill>
            <a:srgbClr val="E53935"/>
          </a:solidFill>
        </p:spPr>
        <p:txBody>
          <a:bodyPr wrap="square" lIns="91440" tIns="45720" rIns="91440" bIns="45720" rtlCol="0" anchor="t"/>
          <a:lstStyle/>
          <a:p>
            <a:endParaRPr lang="tr-TR"/>
          </a:p>
        </p:txBody>
      </p:sp>
      <p:sp>
        <p:nvSpPr>
          <p:cNvPr id="222" name="Feat"/>
          <p:cNvSpPr txBox="1"/>
          <p:nvPr/>
        </p:nvSpPr>
        <p:spPr>
          <a:xfrm>
            <a:off x="687200" y="3240000"/>
            <a:ext cx="3720000" cy="52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050" b="1">
                <a:solidFill>
                  <a:srgbClr val="1565C0"/>
                </a:solidFill>
                <a:latin typeface="Calibri" pitchFamily="34" charset="0"/>
              </a:rPr>
              <a:t>Tek panel KPI — </a:t>
            </a:r>
            <a:r>
              <a:rPr lang="tr-TR" sz="1050">
                <a:solidFill>
                  <a:srgbClr val="546E7A"/>
                </a:solidFill>
                <a:latin typeface="Calibri" pitchFamily="34" charset="0"/>
              </a:rPr>
              <a:t>OEE, kalite ve maliyet bir arada</a:t>
            </a:r>
          </a:p>
        </p:txBody>
      </p:sp>
      <p:pic>
        <p:nvPicPr>
          <p:cNvPr id="60" name="FactoryPhot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000" y="1000000"/>
            <a:ext cx="3700000" cy="2466667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Fabrikanın tamamı tek ekranda, gerçek zamanlı görünür.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üyük Resim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Satıştan sevkiyata kadar tüm üretim süreci tek dijital platformda.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er"/>
          <p:cNvSpPr/>
          <p:nvPr/>
        </p:nvSpPr>
        <p:spPr>
          <a:xfrm>
            <a:off x="1478200" y="1250000"/>
            <a:ext cx="1900000" cy="560000"/>
          </a:xfrm>
          <a:prstGeom prst="roundRect">
            <a:avLst>
              <a:gd name="adj" fmla="val 12000"/>
            </a:avLst>
          </a:prstGeom>
          <a:solidFill>
            <a:srgbClr val="0D47A1"/>
          </a:solidFill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200" b="1">
                <a:solidFill>
                  <a:srgbClr val="FFFFFF"/>
                </a:solidFill>
                <a:latin typeface="Trebuchet MS" pitchFamily="34" charset="0"/>
              </a:rPr>
              <a:t>FABRİKA</a:t>
            </a:r>
          </a:p>
          <a:p>
            <a:pPr marL="0" indent="0" algn="ctr">
              <a:spcBef>
                <a:spcPts val="200"/>
              </a:spcBef>
              <a:buNone/>
            </a:pPr>
            <a:r>
              <a:rPr lang="tr-TR" sz="900">
                <a:solidFill>
                  <a:srgbClr val="E3F2FD"/>
                </a:solidFill>
                <a:latin typeface="Calibri" pitchFamily="34" charset="0"/>
              </a:rPr>
              <a:t>Dijital İkiz</a:t>
            </a:r>
          </a:p>
        </p:txBody>
      </p:sp>
      <p:sp>
        <p:nvSpPr>
          <p:cNvPr id="301" name="Tier"/>
          <p:cNvSpPr/>
          <p:nvPr/>
        </p:nvSpPr>
        <p:spPr>
          <a:xfrm>
            <a:off x="978200" y="1960000"/>
            <a:ext cx="2900000" cy="560000"/>
          </a:xfrm>
          <a:prstGeom prst="roundRect">
            <a:avLst>
              <a:gd name="adj" fmla="val 12000"/>
            </a:avLst>
          </a:prstGeom>
          <a:solidFill>
            <a:srgbClr val="1565C0"/>
          </a:solidFill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200" b="1">
                <a:solidFill>
                  <a:srgbClr val="FFFFFF"/>
                </a:solidFill>
                <a:latin typeface="Trebuchet MS" pitchFamily="34" charset="0"/>
              </a:rPr>
              <a:t>İSTASYON A   ·   İSTASYON B</a:t>
            </a:r>
          </a:p>
          <a:p>
            <a:pPr marL="0" indent="0" algn="ctr">
              <a:spcBef>
                <a:spcPts val="200"/>
              </a:spcBef>
              <a:buNone/>
            </a:pPr>
            <a:r>
              <a:rPr lang="tr-TR" sz="900">
                <a:solidFill>
                  <a:srgbClr val="E3F2FD"/>
                </a:solidFill>
                <a:latin typeface="Calibri" pitchFamily="34" charset="0"/>
              </a:rPr>
              <a:t>Üretim hatları</a:t>
            </a:r>
          </a:p>
        </p:txBody>
      </p:sp>
      <p:sp>
        <p:nvSpPr>
          <p:cNvPr id="302" name="Tier"/>
          <p:cNvSpPr/>
          <p:nvPr/>
        </p:nvSpPr>
        <p:spPr>
          <a:xfrm>
            <a:off x="578200" y="2670000"/>
            <a:ext cx="3700000" cy="560000"/>
          </a:xfrm>
          <a:prstGeom prst="roundRect">
            <a:avLst>
              <a:gd name="adj" fmla="val 12000"/>
            </a:avLst>
          </a:prstGeom>
          <a:solidFill>
            <a:srgbClr val="42A5F5"/>
          </a:solidFill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200" b="1">
                <a:solidFill>
                  <a:srgbClr val="FFFFFF"/>
                </a:solidFill>
                <a:latin typeface="Trebuchet MS" pitchFamily="34" charset="0"/>
              </a:rPr>
              <a:t>MAKİNELER</a:t>
            </a:r>
          </a:p>
          <a:p>
            <a:pPr marL="0" indent="0" algn="ctr">
              <a:spcBef>
                <a:spcPts val="200"/>
              </a:spcBef>
              <a:buNone/>
            </a:pPr>
            <a:r>
              <a:rPr lang="tr-TR" sz="900">
                <a:solidFill>
                  <a:srgbClr val="E3F2FD"/>
                </a:solidFill>
                <a:latin typeface="Calibri" pitchFamily="34" charset="0"/>
              </a:rPr>
              <a:t>IoT sensörler ile canlı veri</a:t>
            </a:r>
          </a:p>
        </p:txBody>
      </p:sp>
      <p:pic>
        <p:nvPicPr>
          <p:cNvPr id="60" name="DashPhot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000" y="1250000"/>
            <a:ext cx="3570000" cy="2380000"/>
          </a:xfrm>
          <a:prstGeom prst="rect">
            <a:avLst/>
          </a:prstGeom>
          <a:ln w="6350">
            <a:solidFill>
              <a:srgbClr val="CFD8DC"/>
            </a:solidFill>
          </a:ln>
          <a:effectLst>
            <a:outerShdw blurRad="76200" dist="381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320" name="Cap"/>
          <p:cNvSpPr txBox="1"/>
          <p:nvPr/>
        </p:nvSpPr>
        <p:spPr>
          <a:xfrm>
            <a:off x="4750000" y="3720000"/>
            <a:ext cx="3570000" cy="6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Üst seviyeden makineye kadar her katman dijital ikizde modellenir; bir makinenin durumu anında hangi istasyonu ve siparişi etkilediğini gösterir.</a:t>
            </a:r>
          </a:p>
        </p:txBody>
      </p:sp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Makine arızası anında hangi siparişi vurduğunu görürsünüz.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Ü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retim Piramidi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Fabrika, istasyonlar ve makineler tek bir dijital ikizde modellenir.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6" name="RedAccent"/>
          <p:cNvSpPr/>
          <p:nvPr/>
        </p:nvSpPr>
        <p:spPr>
          <a:xfrm>
            <a:off x="0" y="0"/>
            <a:ext cx="961065" cy="54864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Badge"/>
          <p:cNvSpPr txBox="1">
            <a:spLocks/>
          </p:cNvSpPr>
          <p:nvPr/>
        </p:nvSpPr>
        <p:spPr>
          <a:xfrm>
            <a:off x="457200" y="274320"/>
            <a:ext cx="1280160" cy="320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IoT</a:t>
            </a:r>
          </a:p>
        </p:txBody>
      </p:sp>
      <p:sp>
        <p:nvSpPr>
          <p:cNvPr id="4" name="Title"/>
          <p:cNvSpPr txBox="1">
            <a:spLocks/>
          </p:cNvSpPr>
          <p:nvPr/>
        </p:nvSpPr>
        <p:spPr>
          <a:xfrm>
            <a:off x="1346886" y="182880"/>
            <a:ext cx="4399005" cy="5029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600" b="1" dirty="0" err="1">
                <a:solidFill>
                  <a:srgbClr val="212121"/>
                </a:solidFill>
                <a:latin typeface="Trebuchet MS" pitchFamily="34" charset="0"/>
              </a:rPr>
              <a:t>PLC'siz</a:t>
            </a:r>
            <a:r>
              <a:rPr lang="tr-TR" sz="2600" b="1" dirty="0">
                <a:solidFill>
                  <a:srgbClr val="212121"/>
                </a:solidFill>
                <a:latin typeface="Trebuchet MS" pitchFamily="34" charset="0"/>
              </a:rPr>
              <a:t> </a:t>
            </a:r>
            <a:r>
              <a:rPr lang="tr-TR" sz="2600" b="1" dirty="0" err="1">
                <a:solidFill>
                  <a:srgbClr val="212121"/>
                </a:solidFill>
                <a:latin typeface="Trebuchet MS" pitchFamily="34" charset="0"/>
              </a:rPr>
              <a:t>IoT</a:t>
            </a:r>
            <a:endParaRPr lang="tr-TR" sz="2600" b="1" dirty="0">
              <a:solidFill>
                <a:srgbClr val="212121"/>
              </a:solidFill>
              <a:latin typeface="Trebuchet MS" pitchFamily="34" charset="0"/>
            </a:endParaRPr>
          </a:p>
        </p:txBody>
      </p:sp>
      <p:sp>
        <p:nvSpPr>
          <p:cNvPr id="5" name="Subtitle"/>
          <p:cNvSpPr txBox="1">
            <a:spLocks/>
          </p:cNvSpPr>
          <p:nvPr/>
        </p:nvSpPr>
        <p:spPr>
          <a:xfrm>
            <a:off x="1100000" y="740000"/>
            <a:ext cx="5400000" cy="26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1150" b="1">
                <a:solidFill>
                  <a:srgbClr val="37474F"/>
                </a:solidFill>
                <a:latin typeface="Calibri" pitchFamily="34" charset="0"/>
              </a:rPr>
              <a:t>Makineler Ethernet ile doğrudan sisteme bağlanır, pahalı PLC katmanı yoktur.</a:t>
            </a:r>
          </a:p>
        </p:txBody>
      </p:sp>
      <p:sp>
        <p:nvSpPr>
          <p:cNvPr id="6" name="Tagline"/>
          <p:cNvSpPr txBox="1">
            <a:spLocks/>
          </p:cNvSpPr>
          <p:nvPr/>
        </p:nvSpPr>
        <p:spPr>
          <a:xfrm>
            <a:off x="457200" y="1100000"/>
            <a:ext cx="2281750" cy="9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900" b="1">
                <a:solidFill>
                  <a:srgbClr val="1565C0"/>
                </a:solidFill>
                <a:latin typeface="Trebuchet MS" pitchFamily="34" charset="0"/>
              </a:rPr>
              <a:t>PLC yok,</a:t>
            </a:r>
          </a:p>
          <a:p>
            <a:pPr marL="0" indent="0">
              <a:buNone/>
            </a:pPr>
            <a:r>
              <a:rPr lang="tr-TR" sz="1900" b="1">
                <a:solidFill>
                  <a:srgbClr val="1565C0"/>
                </a:solidFill>
                <a:latin typeface="Trebuchet MS" pitchFamily="34" charset="0"/>
              </a:rPr>
              <a:t>doğrudan veri var.</a:t>
            </a:r>
          </a:p>
        </p:txBody>
      </p:sp>
      <p:sp>
        <p:nvSpPr>
          <p:cNvPr id="7" name="Features"/>
          <p:cNvSpPr txBox="1">
            <a:spLocks/>
          </p:cNvSpPr>
          <p:nvPr/>
        </p:nvSpPr>
        <p:spPr>
          <a:xfrm>
            <a:off x="457200" y="2050000"/>
            <a:ext cx="2281750" cy="20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200" b="1">
                <a:solidFill>
                  <a:srgbClr val="1565C0"/>
                </a:solidFill>
                <a:latin typeface="Calibri" pitchFamily="34" charset="0"/>
              </a:rPr>
              <a:t>Doğrudan Ethernet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tr-TR" sz="1050">
                <a:solidFill>
                  <a:srgbClr val="37474F"/>
                </a:solidFill>
                <a:latin typeface="Calibri" pitchFamily="34" charset="0"/>
              </a:rPr>
              <a:t>Makineler veriyi aracısız gönderir.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200" b="1">
                <a:solidFill>
                  <a:srgbClr val="1565C0"/>
                </a:solidFill>
                <a:latin typeface="Calibri" pitchFamily="34" charset="0"/>
              </a:rPr>
              <a:t>Düşük kurulum maliyeti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tr-TR" sz="1050">
                <a:solidFill>
                  <a:srgbClr val="37474F"/>
                </a:solidFill>
                <a:latin typeface="Calibri" pitchFamily="34" charset="0"/>
              </a:rPr>
              <a:t>PLC ve ek donanım gerekmez.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200" b="1">
                <a:solidFill>
                  <a:srgbClr val="1565C0"/>
                </a:solidFill>
                <a:latin typeface="Calibri" pitchFamily="34" charset="0"/>
              </a:rPr>
              <a:t>Gerçek zamanlı izleme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tr-TR" sz="1050">
                <a:solidFill>
                  <a:srgbClr val="37474F"/>
                </a:solidFill>
                <a:latin typeface="Calibri" pitchFamily="34" charset="0"/>
              </a:rPr>
              <a:t>Her makinenin durumu anlık okunur.</a:t>
            </a:r>
          </a:p>
        </p:txBody>
      </p:sp>
      <p:sp>
        <p:nvSpPr>
          <p:cNvPr id="11" name="ContactBar"/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pic>
        <p:nvPicPr>
          <p:cNvPr id="12" name="eNS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171450"/>
            <a:ext cx="790575" cy="770954"/>
          </a:xfrm>
          <a:prstGeom prst="rect">
            <a:avLst/>
          </a:prstGeom>
        </p:spPr>
      </p:pic>
      <p:sp>
        <p:nvSpPr>
          <p:cNvPr id="14" name="eNS Web"/>
          <p:cNvSpPr txBox="1"/>
          <p:nvPr/>
        </p:nvSpPr>
        <p:spPr>
          <a:xfrm rot="16200000">
            <a:off x="-1013341" y="2361853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1565C0"/>
                </a:solidFill>
              </a:rPr>
              <a:t>www.ensrobotics.com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rcRect t="3620" b="3620"/>
          <a:stretch>
            <a:fillRect/>
          </a:stretch>
        </p:blipFill>
        <p:spPr>
          <a:xfrm>
            <a:off x="2831123" y="973430"/>
            <a:ext cx="6261735" cy="3872341"/>
          </a:xfrm>
          <a:prstGeom prst="rect">
            <a:avLst/>
          </a:prstGeom>
        </p:spPr>
      </p:pic>
      <p:sp>
        <p:nvSpPr>
          <p:cNvPr id="30" name="Pill"/>
          <p:cNvSpPr/>
          <p:nvPr/>
        </p:nvSpPr>
        <p:spPr>
          <a:xfrm>
            <a:off x="457200" y="4180000"/>
            <a:ext cx="2281750" cy="640000"/>
          </a:xfrm>
          <a:prstGeom prst="roundRect">
            <a:avLst>
              <a:gd name="adj" fmla="val 12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80000" tIns="40000" rIns="80000" bIns="4000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2E7D32"/>
                </a:solidFill>
                <a:latin typeface="Calibri" pitchFamily="34" charset="0"/>
              </a:rPr>
              <a:t>Ezber bozan</a:t>
            </a:r>
          </a:p>
          <a:p>
            <a:pPr marL="0" indent="0" algn="ctr">
              <a:spcBef>
                <a:spcPts val="200"/>
              </a:spcBef>
              <a:buNone/>
            </a:pPr>
            <a:r>
              <a:rPr lang="tr-TR" sz="950">
                <a:solidFill>
                  <a:srgbClr val="2E7D32"/>
                </a:solidFill>
                <a:latin typeface="Calibri" pitchFamily="34" charset="0"/>
              </a:rPr>
              <a:t>PLC'ye harcanan bütçe, üretime yatırım olur.</a:t>
            </a:r>
          </a:p>
        </p:txBody>
      </p:sp>
      <p:sp>
        <p:nvSpPr>
          <p:cNvPr id="21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Num"/>
          <p:cNvSpPr/>
          <p:nvPr/>
        </p:nvSpPr>
        <p:spPr>
          <a:xfrm>
            <a:off x="1257150" y="1500000"/>
            <a:ext cx="300000" cy="300000"/>
          </a:xfrm>
          <a:prstGeom prst="ellipse">
            <a:avLst/>
          </a:prstGeom>
          <a:solidFill>
            <a:srgbClr val="1565C0"/>
          </a:solidFill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tr-TR" sz="1400" b="1">
                <a:solidFill>
                  <a:srgbClr val="FFFFFF"/>
                </a:solidFill>
                <a:latin typeface="Trebuchet MS" pitchFamily="34" charset="0"/>
              </a:rPr>
              <a:t>1</a:t>
            </a:r>
          </a:p>
        </p:txBody>
      </p:sp>
      <p:sp>
        <p:nvSpPr>
          <p:cNvPr id="410" name="Step"/>
          <p:cNvSpPr/>
          <p:nvPr/>
        </p:nvSpPr>
        <p:spPr>
          <a:xfrm>
            <a:off x="457200" y="1350000"/>
            <a:ext cx="1899900" cy="205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20000" rIns="91440" bIns="45720" rtlCol="0" anchor="t"/>
          <a:lstStyle/>
          <a:p>
            <a:pPr marL="0" indent="0" algn="ctr">
              <a:spcBef>
                <a:spcPts val="3200"/>
              </a:spcBef>
              <a:buNone/>
            </a:pPr>
            <a:r>
              <a:rPr lang="tr-TR" sz="1150" b="1">
                <a:solidFill>
                  <a:srgbClr val="1565C0"/>
                </a:solidFill>
                <a:latin typeface="Trebuchet MS" pitchFamily="34" charset="0"/>
              </a:rPr>
              <a:t>Sipariş Girişi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Müşteri siparişi sisteme girer</a:t>
            </a:r>
          </a:p>
        </p:txBody>
      </p:sp>
      <p:sp>
        <p:nvSpPr>
          <p:cNvPr id="420" name="Arr"/>
          <p:cNvSpPr txBox="1"/>
          <p:nvPr/>
        </p:nvSpPr>
        <p:spPr>
          <a:xfrm>
            <a:off x="2377100" y="2195000"/>
            <a:ext cx="170000" cy="36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tr-TR" sz="2000" b="1">
                <a:solidFill>
                  <a:srgbClr val="90A4AE"/>
                </a:solidFill>
                <a:latin typeface="Calibri" pitchFamily="34" charset="0"/>
              </a:rPr>
              <a:t>›</a:t>
            </a:r>
          </a:p>
        </p:txBody>
      </p:sp>
      <p:sp>
        <p:nvSpPr>
          <p:cNvPr id="401" name="Num"/>
          <p:cNvSpPr/>
          <p:nvPr/>
        </p:nvSpPr>
        <p:spPr>
          <a:xfrm>
            <a:off x="3367050" y="1500000"/>
            <a:ext cx="300000" cy="300000"/>
          </a:xfrm>
          <a:prstGeom prst="ellipse">
            <a:avLst/>
          </a:prstGeom>
          <a:solidFill>
            <a:srgbClr val="0D47A1"/>
          </a:solidFill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tr-TR" sz="1400" b="1">
                <a:solidFill>
                  <a:srgbClr val="FFFFFF"/>
                </a:solidFill>
                <a:latin typeface="Trebuchet MS" pitchFamily="34" charset="0"/>
              </a:rPr>
              <a:t>2</a:t>
            </a:r>
          </a:p>
        </p:txBody>
      </p:sp>
      <p:sp>
        <p:nvSpPr>
          <p:cNvPr id="411" name="Step"/>
          <p:cNvSpPr/>
          <p:nvPr/>
        </p:nvSpPr>
        <p:spPr>
          <a:xfrm>
            <a:off x="2567100" y="1350000"/>
            <a:ext cx="1899900" cy="205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20000" rIns="91440" bIns="45720" rtlCol="0" anchor="t"/>
          <a:lstStyle/>
          <a:p>
            <a:pPr marL="0" indent="0" algn="ctr">
              <a:spcBef>
                <a:spcPts val="3200"/>
              </a:spcBef>
              <a:buNone/>
            </a:pPr>
            <a:r>
              <a:rPr lang="tr-TR" sz="1150" b="1">
                <a:solidFill>
                  <a:srgbClr val="1565C0"/>
                </a:solidFill>
                <a:latin typeface="Trebuchet MS" pitchFamily="34" charset="0"/>
              </a:rPr>
              <a:t>Online Termin Talebi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Müşteri terminini kendi talep eder</a:t>
            </a:r>
          </a:p>
        </p:txBody>
      </p:sp>
      <p:sp>
        <p:nvSpPr>
          <p:cNvPr id="421" name="Arr"/>
          <p:cNvSpPr txBox="1"/>
          <p:nvPr/>
        </p:nvSpPr>
        <p:spPr>
          <a:xfrm>
            <a:off x="4487000" y="2195000"/>
            <a:ext cx="170000" cy="36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tr-TR" sz="2000" b="1">
                <a:solidFill>
                  <a:srgbClr val="90A4AE"/>
                </a:solidFill>
                <a:latin typeface="Calibri" pitchFamily="34" charset="0"/>
              </a:rPr>
              <a:t>›</a:t>
            </a:r>
          </a:p>
        </p:txBody>
      </p:sp>
      <p:sp>
        <p:nvSpPr>
          <p:cNvPr id="402" name="Num"/>
          <p:cNvSpPr/>
          <p:nvPr/>
        </p:nvSpPr>
        <p:spPr>
          <a:xfrm>
            <a:off x="5476950" y="1500000"/>
            <a:ext cx="300000" cy="300000"/>
          </a:xfrm>
          <a:prstGeom prst="ellipse">
            <a:avLst/>
          </a:prstGeom>
          <a:solidFill>
            <a:srgbClr val="1565C0"/>
          </a:solidFill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tr-TR" sz="1400" b="1">
                <a:solidFill>
                  <a:srgbClr val="FFFFFF"/>
                </a:solidFill>
                <a:latin typeface="Trebuchet MS" pitchFamily="34" charset="0"/>
              </a:rPr>
              <a:t>3</a:t>
            </a:r>
          </a:p>
        </p:txBody>
      </p:sp>
      <p:sp>
        <p:nvSpPr>
          <p:cNvPr id="412" name="Step"/>
          <p:cNvSpPr/>
          <p:nvPr/>
        </p:nvSpPr>
        <p:spPr>
          <a:xfrm>
            <a:off x="4677000" y="1350000"/>
            <a:ext cx="1899900" cy="205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20000" rIns="91440" bIns="45720" rtlCol="0" anchor="t"/>
          <a:lstStyle/>
          <a:p>
            <a:pPr marL="0" indent="0" algn="ctr">
              <a:spcBef>
                <a:spcPts val="3200"/>
              </a:spcBef>
              <a:buNone/>
            </a:pPr>
            <a:r>
              <a:rPr lang="tr-TR" sz="1150" b="1">
                <a:solidFill>
                  <a:srgbClr val="1565C0"/>
                </a:solidFill>
                <a:latin typeface="Trebuchet MS" pitchFamily="34" charset="0"/>
              </a:rPr>
              <a:t>Otomatik Planlama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Kapasiteye göre sistem planlar</a:t>
            </a:r>
          </a:p>
        </p:txBody>
      </p:sp>
      <p:sp>
        <p:nvSpPr>
          <p:cNvPr id="422" name="Arr"/>
          <p:cNvSpPr txBox="1"/>
          <p:nvPr/>
        </p:nvSpPr>
        <p:spPr>
          <a:xfrm>
            <a:off x="6596900" y="2195000"/>
            <a:ext cx="170000" cy="36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tr-TR" sz="2000" b="1">
                <a:solidFill>
                  <a:srgbClr val="90A4AE"/>
                </a:solidFill>
                <a:latin typeface="Calibri" pitchFamily="34" charset="0"/>
              </a:rPr>
              <a:t>›</a:t>
            </a:r>
          </a:p>
        </p:txBody>
      </p:sp>
      <p:sp>
        <p:nvSpPr>
          <p:cNvPr id="403" name="Num"/>
          <p:cNvSpPr/>
          <p:nvPr/>
        </p:nvSpPr>
        <p:spPr>
          <a:xfrm>
            <a:off x="7586850" y="1500000"/>
            <a:ext cx="300000" cy="300000"/>
          </a:xfrm>
          <a:prstGeom prst="ellipse">
            <a:avLst/>
          </a:prstGeom>
          <a:solidFill>
            <a:srgbClr val="0D47A1"/>
          </a:solidFill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tr-TR" sz="1400" b="1">
                <a:solidFill>
                  <a:srgbClr val="FFFFFF"/>
                </a:solidFill>
                <a:latin typeface="Trebuchet MS" pitchFamily="34" charset="0"/>
              </a:rPr>
              <a:t>4</a:t>
            </a:r>
          </a:p>
        </p:txBody>
      </p:sp>
      <p:sp>
        <p:nvSpPr>
          <p:cNvPr id="413" name="Step"/>
          <p:cNvSpPr/>
          <p:nvPr/>
        </p:nvSpPr>
        <p:spPr>
          <a:xfrm>
            <a:off x="6786900" y="1350000"/>
            <a:ext cx="1899900" cy="205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0E0E0"/>
            </a:solidFill>
          </a:ln>
        </p:spPr>
        <p:txBody>
          <a:bodyPr wrap="square" lIns="91440" tIns="120000" rIns="91440" bIns="45720" rtlCol="0" anchor="t"/>
          <a:lstStyle/>
          <a:p>
            <a:pPr marL="0" indent="0" algn="ctr">
              <a:spcBef>
                <a:spcPts val="3200"/>
              </a:spcBef>
              <a:buNone/>
            </a:pPr>
            <a:r>
              <a:rPr lang="tr-TR" sz="1150" b="1">
                <a:solidFill>
                  <a:srgbClr val="1565C0"/>
                </a:solidFill>
                <a:latin typeface="Trebuchet MS" pitchFamily="34" charset="0"/>
              </a:rPr>
              <a:t>Onaylı Termin &amp; Takip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tr-TR" sz="950">
                <a:solidFill>
                  <a:srgbClr val="546E7A"/>
                </a:solidFill>
                <a:latin typeface="Calibri" pitchFamily="34" charset="0"/>
              </a:rPr>
              <a:t>Termin onaylanır, canlı izlenir</a:t>
            </a:r>
          </a:p>
        </p:txBody>
      </p:sp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Müşteri terminini telefonla değil, sistemden öğrenir.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atış &amp; Online Termin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Müşteri siparişinin terminini online talep eder, sistem anında planlar.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RLbl"/>
          <p:cNvSpPr txBox="1"/>
          <p:nvPr/>
        </p:nvSpPr>
        <p:spPr>
          <a:xfrm>
            <a:off x="457200" y="1390000"/>
            <a:ext cx="1420000" cy="30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1050" b="1">
                <a:solidFill>
                  <a:srgbClr val="37474F"/>
                </a:solidFill>
                <a:latin typeface="Calibri" pitchFamily="34" charset="0"/>
              </a:rPr>
              <a:t>Makine 1</a:t>
            </a:r>
          </a:p>
        </p:txBody>
      </p:sp>
      <p:sp>
        <p:nvSpPr>
          <p:cNvPr id="510" name="Seg"/>
          <p:cNvSpPr/>
          <p:nvPr/>
        </p:nvSpPr>
        <p:spPr>
          <a:xfrm>
            <a:off x="1957200" y="1300000"/>
            <a:ext cx="3016320" cy="440000"/>
          </a:xfrm>
          <a:prstGeom prst="roundRect">
            <a:avLst>
              <a:gd name="adj" fmla="val 18000"/>
            </a:avLst>
          </a:prstGeom>
          <a:solidFill>
            <a:srgbClr val="2E7D32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11" name="Seg"/>
          <p:cNvSpPr/>
          <p:nvPr/>
        </p:nvSpPr>
        <p:spPr>
          <a:xfrm>
            <a:off x="4985520" y="1300000"/>
            <a:ext cx="997439" cy="440000"/>
          </a:xfrm>
          <a:prstGeom prst="roundRect">
            <a:avLst>
              <a:gd name="adj" fmla="val 18000"/>
            </a:avLst>
          </a:prstGeom>
          <a:solidFill>
            <a:srgbClr val="E53935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12" name="Seg"/>
          <p:cNvSpPr/>
          <p:nvPr/>
        </p:nvSpPr>
        <p:spPr>
          <a:xfrm>
            <a:off x="5994960" y="1300000"/>
            <a:ext cx="2679840" cy="440000"/>
          </a:xfrm>
          <a:prstGeom prst="roundRect">
            <a:avLst>
              <a:gd name="adj" fmla="val 18000"/>
            </a:avLst>
          </a:prstGeom>
          <a:solidFill>
            <a:srgbClr val="66BB6A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01" name="RLbl"/>
          <p:cNvSpPr txBox="1"/>
          <p:nvPr/>
        </p:nvSpPr>
        <p:spPr>
          <a:xfrm>
            <a:off x="457200" y="1970000"/>
            <a:ext cx="1420000" cy="30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1050" b="1">
                <a:solidFill>
                  <a:srgbClr val="37474F"/>
                </a:solidFill>
                <a:latin typeface="Calibri" pitchFamily="34" charset="0"/>
              </a:rPr>
              <a:t>Makine 2</a:t>
            </a:r>
          </a:p>
        </p:txBody>
      </p:sp>
      <p:sp>
        <p:nvSpPr>
          <p:cNvPr id="520" name="Seg"/>
          <p:cNvSpPr/>
          <p:nvPr/>
        </p:nvSpPr>
        <p:spPr>
          <a:xfrm>
            <a:off x="1957200" y="1880000"/>
            <a:ext cx="2006880" cy="440000"/>
          </a:xfrm>
          <a:prstGeom prst="roundRect">
            <a:avLst>
              <a:gd name="adj" fmla="val 18000"/>
            </a:avLst>
          </a:prstGeom>
          <a:solidFill>
            <a:srgbClr val="66BB6A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21" name="Seg"/>
          <p:cNvSpPr/>
          <p:nvPr/>
        </p:nvSpPr>
        <p:spPr>
          <a:xfrm>
            <a:off x="3976080" y="1880000"/>
            <a:ext cx="997440" cy="440000"/>
          </a:xfrm>
          <a:prstGeom prst="roundRect">
            <a:avLst>
              <a:gd name="adj" fmla="val 18000"/>
            </a:avLst>
          </a:prstGeom>
          <a:solidFill>
            <a:srgbClr val="9E9E9E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22" name="Seg"/>
          <p:cNvSpPr/>
          <p:nvPr/>
        </p:nvSpPr>
        <p:spPr>
          <a:xfrm>
            <a:off x="4985520" y="1880000"/>
            <a:ext cx="3689280" cy="440000"/>
          </a:xfrm>
          <a:prstGeom prst="roundRect">
            <a:avLst>
              <a:gd name="adj" fmla="val 18000"/>
            </a:avLst>
          </a:prstGeom>
          <a:solidFill>
            <a:srgbClr val="2E7D32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02" name="RLbl"/>
          <p:cNvSpPr txBox="1"/>
          <p:nvPr/>
        </p:nvSpPr>
        <p:spPr>
          <a:xfrm>
            <a:off x="457200" y="2550000"/>
            <a:ext cx="1420000" cy="30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1050" b="1">
                <a:solidFill>
                  <a:srgbClr val="37474F"/>
                </a:solidFill>
                <a:latin typeface="Calibri" pitchFamily="34" charset="0"/>
              </a:rPr>
              <a:t>Makine 3</a:t>
            </a:r>
          </a:p>
        </p:txBody>
      </p:sp>
      <p:sp>
        <p:nvSpPr>
          <p:cNvPr id="530" name="Seg"/>
          <p:cNvSpPr/>
          <p:nvPr/>
        </p:nvSpPr>
        <p:spPr>
          <a:xfrm>
            <a:off x="1957200" y="2460000"/>
            <a:ext cx="4698720" cy="440000"/>
          </a:xfrm>
          <a:prstGeom prst="roundRect">
            <a:avLst>
              <a:gd name="adj" fmla="val 18000"/>
            </a:avLst>
          </a:prstGeom>
          <a:solidFill>
            <a:srgbClr val="2E7D32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31" name="Seg"/>
          <p:cNvSpPr/>
          <p:nvPr/>
        </p:nvSpPr>
        <p:spPr>
          <a:xfrm>
            <a:off x="6667920" y="2460000"/>
            <a:ext cx="795552" cy="440000"/>
          </a:xfrm>
          <a:prstGeom prst="roundRect">
            <a:avLst>
              <a:gd name="adj" fmla="val 18000"/>
            </a:avLst>
          </a:prstGeom>
          <a:solidFill>
            <a:srgbClr val="E53935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32" name="Seg"/>
          <p:cNvSpPr/>
          <p:nvPr/>
        </p:nvSpPr>
        <p:spPr>
          <a:xfrm>
            <a:off x="7475472" y="2460000"/>
            <a:ext cx="1199328" cy="440000"/>
          </a:xfrm>
          <a:prstGeom prst="roundRect">
            <a:avLst>
              <a:gd name="adj" fmla="val 18000"/>
            </a:avLst>
          </a:prstGeom>
          <a:solidFill>
            <a:srgbClr val="66BB6A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03" name="RLbl"/>
          <p:cNvSpPr txBox="1"/>
          <p:nvPr/>
        </p:nvSpPr>
        <p:spPr>
          <a:xfrm>
            <a:off x="457200" y="3130000"/>
            <a:ext cx="1420000" cy="30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1050" b="1">
                <a:solidFill>
                  <a:srgbClr val="37474F"/>
                </a:solidFill>
                <a:latin typeface="Calibri" pitchFamily="34" charset="0"/>
              </a:rPr>
              <a:t>Makine 4</a:t>
            </a:r>
          </a:p>
        </p:txBody>
      </p:sp>
      <p:sp>
        <p:nvSpPr>
          <p:cNvPr id="540" name="Seg"/>
          <p:cNvSpPr/>
          <p:nvPr/>
        </p:nvSpPr>
        <p:spPr>
          <a:xfrm>
            <a:off x="1957200" y="3040000"/>
            <a:ext cx="1199328" cy="440000"/>
          </a:xfrm>
          <a:prstGeom prst="roundRect">
            <a:avLst>
              <a:gd name="adj" fmla="val 18000"/>
            </a:avLst>
          </a:prstGeom>
          <a:solidFill>
            <a:srgbClr val="9E9E9E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41" name="Seg"/>
          <p:cNvSpPr/>
          <p:nvPr/>
        </p:nvSpPr>
        <p:spPr>
          <a:xfrm>
            <a:off x="3168528" y="3040000"/>
            <a:ext cx="4025760" cy="440000"/>
          </a:xfrm>
          <a:prstGeom prst="roundRect">
            <a:avLst>
              <a:gd name="adj" fmla="val 18000"/>
            </a:avLst>
          </a:prstGeom>
          <a:solidFill>
            <a:srgbClr val="2E7D32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42" name="Seg"/>
          <p:cNvSpPr/>
          <p:nvPr/>
        </p:nvSpPr>
        <p:spPr>
          <a:xfrm>
            <a:off x="7206288" y="3040000"/>
            <a:ext cx="1468511" cy="440000"/>
          </a:xfrm>
          <a:prstGeom prst="roundRect">
            <a:avLst>
              <a:gd name="adj" fmla="val 18000"/>
            </a:avLst>
          </a:prstGeom>
          <a:solidFill>
            <a:srgbClr val="66BB6A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60" name="Lg"/>
          <p:cNvSpPr/>
          <p:nvPr/>
        </p:nvSpPr>
        <p:spPr>
          <a:xfrm>
            <a:off x="1957200" y="3660000"/>
            <a:ext cx="200000" cy="200000"/>
          </a:xfrm>
          <a:prstGeom prst="roundRect">
            <a:avLst>
              <a:gd name="adj" fmla="val 20000"/>
            </a:avLst>
          </a:prstGeom>
          <a:solidFill>
            <a:srgbClr val="2E7D32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70" name="LgT"/>
          <p:cNvSpPr txBox="1"/>
          <p:nvPr/>
        </p:nvSpPr>
        <p:spPr>
          <a:xfrm>
            <a:off x="2207200" y="3640000"/>
            <a:ext cx="15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Çalışıyor</a:t>
            </a:r>
          </a:p>
        </p:txBody>
      </p:sp>
      <p:sp>
        <p:nvSpPr>
          <p:cNvPr id="561" name="Lg"/>
          <p:cNvSpPr/>
          <p:nvPr/>
        </p:nvSpPr>
        <p:spPr>
          <a:xfrm>
            <a:off x="3857200" y="3660000"/>
            <a:ext cx="200000" cy="200000"/>
          </a:xfrm>
          <a:prstGeom prst="roundRect">
            <a:avLst>
              <a:gd name="adj" fmla="val 20000"/>
            </a:avLst>
          </a:prstGeom>
          <a:solidFill>
            <a:srgbClr val="E53935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71" name="LgT"/>
          <p:cNvSpPr txBox="1"/>
          <p:nvPr/>
        </p:nvSpPr>
        <p:spPr>
          <a:xfrm>
            <a:off x="4107200" y="3640000"/>
            <a:ext cx="15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Duruşta</a:t>
            </a:r>
          </a:p>
        </p:txBody>
      </p:sp>
      <p:sp>
        <p:nvSpPr>
          <p:cNvPr id="562" name="Lg"/>
          <p:cNvSpPr/>
          <p:nvPr/>
        </p:nvSpPr>
        <p:spPr>
          <a:xfrm>
            <a:off x="5757200" y="3660000"/>
            <a:ext cx="200000" cy="200000"/>
          </a:xfrm>
          <a:prstGeom prst="roundRect">
            <a:avLst>
              <a:gd name="adj" fmla="val 20000"/>
            </a:avLst>
          </a:prstGeom>
          <a:solidFill>
            <a:srgbClr val="9E9E9E"/>
          </a:solidFill>
        </p:spPr>
        <p:txBody>
          <a:bodyPr wrap="square" lIns="91440" tIns="45720" rIns="91440" bIns="45720" rtlCol="0" anchor="ctr"/>
          <a:lstStyle/>
          <a:p>
            <a:endParaRPr lang="tr-TR"/>
          </a:p>
        </p:txBody>
      </p:sp>
      <p:sp>
        <p:nvSpPr>
          <p:cNvPr id="572" name="LgT"/>
          <p:cNvSpPr txBox="1"/>
          <p:nvPr/>
        </p:nvSpPr>
        <p:spPr>
          <a:xfrm>
            <a:off x="6007200" y="3640000"/>
            <a:ext cx="15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000">
                <a:solidFill>
                  <a:srgbClr val="546E7A"/>
                </a:solidFill>
                <a:latin typeface="Calibri" pitchFamily="34" charset="0"/>
              </a:rPr>
              <a:t>Bekliyor</a:t>
            </a:r>
          </a:p>
        </p:txBody>
      </p:sp>
      <p:sp>
        <p:nvSpPr>
          <p:cNvPr id="140" name="Pill"/>
          <p:cNvSpPr/>
          <p:nvPr/>
        </p:nvSpPr>
        <p:spPr>
          <a:xfrm>
            <a:off x="457200" y="4520000"/>
            <a:ext cx="8229600" cy="400000"/>
          </a:xfrm>
          <a:prstGeom prst="roundRect">
            <a:avLst>
              <a:gd name="adj" fmla="val 50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100" b="1">
                <a:solidFill>
                  <a:srgbClr val="2E7D32"/>
                </a:solidFill>
                <a:latin typeface="Calibri" pitchFamily="34" charset="0"/>
              </a:rPr>
              <a:t>Ezber bozan: </a:t>
            </a:r>
            <a:r>
              <a:rPr lang="tr-TR" sz="1100">
                <a:solidFill>
                  <a:srgbClr val="2E7D32"/>
                </a:solidFill>
                <a:latin typeface="Calibri" pitchFamily="34" charset="0"/>
              </a:rPr>
              <a:t>Fabrika sahasına inmeden duruşları anında görürsünüz.</a:t>
            </a:r>
          </a:p>
        </p:txBody>
      </p:sp>
      <p:sp>
        <p:nvSpPr>
          <p:cNvPr id="101" name="Blue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2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" y="100000"/>
            <a:ext cx="550000" cy="540000"/>
          </a:xfrm>
          <a:prstGeom prst="rect">
            <a:avLst/>
          </a:prstGeom>
        </p:spPr>
      </p:pic>
      <p:sp>
        <p:nvSpPr>
          <p:cNvPr id="104" name="Title"/>
          <p:cNvSpPr txBox="1"/>
          <p:nvPr/>
        </p:nvSpPr>
        <p:spPr>
          <a:xfrm>
            <a:off x="680000" y="80000"/>
            <a:ext cx="4000000" cy="37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000" b="1">
                <a:solidFill>
                  <a:srgbClr val="E53935"/>
                </a:solidFill>
                <a:latin typeface="Trebuchet MS" pitchFamily="34" charset="0"/>
              </a:rPr>
              <a:t>C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anlı Gantt</a:t>
            </a:r>
          </a:p>
        </p:txBody>
      </p:sp>
      <p:sp>
        <p:nvSpPr>
          <p:cNvPr id="105" name="Description"/>
          <p:cNvSpPr txBox="1"/>
          <p:nvPr/>
        </p:nvSpPr>
        <p:spPr>
          <a:xfrm>
            <a:off x="680000" y="430000"/>
            <a:ext cx="7900000" cy="2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Her makinenin durumu gerçek zamanlı renklerle: çalışıyor, duruşta, bekliyor.</a:t>
            </a:r>
          </a:p>
        </p:txBody>
      </p:sp>
      <p:sp>
        <p:nvSpPr>
          <p:cNvPr id="106" name="ContactBar"/>
          <p:cNvSpPr txBox="1"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sp>
        <p:nvSpPr>
          <p:cNvPr id="107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  <p:extLst>
      <p:ext uri="{BB962C8B-B14F-4D97-AF65-F5344CB8AC3E}">
        <p14:creationId xmlns:p14="http://schemas.microsoft.com/office/powerpoint/2010/main" val="1865820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6" name="RedAccent"/>
          <p:cNvSpPr/>
          <p:nvPr/>
        </p:nvSpPr>
        <p:spPr>
          <a:xfrm>
            <a:off x="0" y="0"/>
            <a:ext cx="961065" cy="54864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Badge"/>
          <p:cNvSpPr txBox="1"/>
          <p:nvPr/>
        </p:nvSpPr>
        <p:spPr>
          <a:xfrm>
            <a:off x="457200" y="274320"/>
            <a:ext cx="1280160" cy="320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DEPO</a:t>
            </a:r>
          </a:p>
        </p:txBody>
      </p:sp>
      <p:sp>
        <p:nvSpPr>
          <p:cNvPr id="4" name="Title"/>
          <p:cNvSpPr txBox="1"/>
          <p:nvPr/>
        </p:nvSpPr>
        <p:spPr>
          <a:xfrm>
            <a:off x="1588286" y="194050"/>
            <a:ext cx="3360789" cy="5029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600" b="1" dirty="0">
                <a:solidFill>
                  <a:srgbClr val="212121"/>
                </a:solidFill>
                <a:latin typeface="Trebuchet MS" pitchFamily="34" charset="0"/>
              </a:rPr>
              <a:t>Depo Otomasyonu</a:t>
            </a:r>
          </a:p>
        </p:txBody>
      </p:sp>
      <p:sp>
        <p:nvSpPr>
          <p:cNvPr id="5" name="Subtitle"/>
          <p:cNvSpPr txBox="1"/>
          <p:nvPr/>
        </p:nvSpPr>
        <p:spPr>
          <a:xfrm>
            <a:off x="1100000" y="740000"/>
            <a:ext cx="5400000" cy="26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1150" b="1">
                <a:solidFill>
                  <a:srgbClr val="37474F"/>
                </a:solidFill>
                <a:latin typeface="Calibri" pitchFamily="34" charset="0"/>
              </a:rPr>
              <a:t>Stok giriş-çıkışı, raf adresleme ve sayım dijital olarak yönetilir.</a:t>
            </a:r>
          </a:p>
        </p:txBody>
      </p:sp>
      <p:sp>
        <p:nvSpPr>
          <p:cNvPr id="6" name="Tagline"/>
          <p:cNvSpPr txBox="1"/>
          <p:nvPr/>
        </p:nvSpPr>
        <p:spPr>
          <a:xfrm>
            <a:off x="457200" y="1100000"/>
            <a:ext cx="2281750" cy="9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900" b="1">
                <a:solidFill>
                  <a:srgbClr val="1565C0"/>
                </a:solidFill>
                <a:latin typeface="Trebuchet MS" pitchFamily="34" charset="0"/>
              </a:rPr>
              <a:t>Stok her an doğru,</a:t>
            </a:r>
          </a:p>
          <a:p>
            <a:pPr marL="0" indent="0">
              <a:buNone/>
            </a:pPr>
            <a:r>
              <a:rPr lang="tr-TR" sz="1900" b="1">
                <a:solidFill>
                  <a:srgbClr val="1565C0"/>
                </a:solidFill>
                <a:latin typeface="Trebuchet MS" pitchFamily="34" charset="0"/>
              </a:rPr>
              <a:t>sayım her an hazır.</a:t>
            </a:r>
          </a:p>
        </p:txBody>
      </p:sp>
      <p:sp>
        <p:nvSpPr>
          <p:cNvPr id="7" name="Features"/>
          <p:cNvSpPr txBox="1"/>
          <p:nvPr/>
        </p:nvSpPr>
        <p:spPr>
          <a:xfrm>
            <a:off x="457200" y="2050000"/>
            <a:ext cx="2281750" cy="20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200" b="1">
                <a:solidFill>
                  <a:srgbClr val="1565C0"/>
                </a:solidFill>
                <a:latin typeface="Calibri" pitchFamily="34" charset="0"/>
              </a:rPr>
              <a:t>Raf adresleme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tr-TR" sz="1050">
                <a:solidFill>
                  <a:srgbClr val="37474F"/>
                </a:solidFill>
                <a:latin typeface="Calibri" pitchFamily="34" charset="0"/>
              </a:rPr>
              <a:t>Her malzemenin yeri sistemde tanımlı.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200" b="1">
                <a:solidFill>
                  <a:srgbClr val="1565C0"/>
                </a:solidFill>
                <a:latin typeface="Calibri" pitchFamily="34" charset="0"/>
              </a:rPr>
              <a:t>Anlık stok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tr-TR" sz="1050">
                <a:solidFill>
                  <a:srgbClr val="37474F"/>
                </a:solidFill>
                <a:latin typeface="Calibri" pitchFamily="34" charset="0"/>
              </a:rPr>
              <a:t>Giriş ve çıkış gerçek zamanlı düşülür.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tr-TR" sz="1200" b="1">
                <a:solidFill>
                  <a:srgbClr val="1565C0"/>
                </a:solidFill>
                <a:latin typeface="Calibri" pitchFamily="34" charset="0"/>
              </a:rPr>
              <a:t>Hızlı sayım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tr-TR" sz="1050">
                <a:solidFill>
                  <a:srgbClr val="37474F"/>
                </a:solidFill>
                <a:latin typeface="Calibri" pitchFamily="34" charset="0"/>
              </a:rPr>
              <a:t>Barkod ile fark raporu anında alınır.</a:t>
            </a:r>
          </a:p>
        </p:txBody>
      </p:sp>
      <p:sp>
        <p:nvSpPr>
          <p:cNvPr id="11" name="ContactBar"/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salihduzel@ensrobotics.com</a:t>
            </a:r>
          </a:p>
        </p:txBody>
      </p:sp>
      <p:pic>
        <p:nvPicPr>
          <p:cNvPr id="12" name="eNS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171450"/>
            <a:ext cx="790575" cy="770954"/>
          </a:xfrm>
          <a:prstGeom prst="rect">
            <a:avLst/>
          </a:prstGeom>
        </p:spPr>
      </p:pic>
      <p:sp>
        <p:nvSpPr>
          <p:cNvPr id="14" name="eNS Web"/>
          <p:cNvSpPr txBox="1"/>
          <p:nvPr/>
        </p:nvSpPr>
        <p:spPr>
          <a:xfrm rot="16200000">
            <a:off x="-1013341" y="2361853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>
                <a:solidFill>
                  <a:srgbClr val="1565C0"/>
                </a:solidFill>
              </a:rPr>
              <a:t>www.ensrobotics.com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rcRect t="3620" b="3620"/>
          <a:stretch>
            <a:fillRect/>
          </a:stretch>
        </p:blipFill>
        <p:spPr>
          <a:xfrm>
            <a:off x="2831123" y="973430"/>
            <a:ext cx="6261735" cy="3872341"/>
          </a:xfrm>
          <a:prstGeom prst="rect">
            <a:avLst/>
          </a:prstGeom>
        </p:spPr>
      </p:pic>
      <p:sp>
        <p:nvSpPr>
          <p:cNvPr id="30" name="Pill"/>
          <p:cNvSpPr/>
          <p:nvPr/>
        </p:nvSpPr>
        <p:spPr>
          <a:xfrm>
            <a:off x="457200" y="4180000"/>
            <a:ext cx="2281750" cy="640000"/>
          </a:xfrm>
          <a:prstGeom prst="roundRect">
            <a:avLst>
              <a:gd name="adj" fmla="val 12000"/>
            </a:avLst>
          </a:prstGeom>
          <a:solidFill>
            <a:srgbClr val="E8F5E9"/>
          </a:solidFill>
          <a:ln w="12700">
            <a:solidFill>
              <a:srgbClr val="66BB6A"/>
            </a:solidFill>
          </a:ln>
        </p:spPr>
        <p:txBody>
          <a:bodyPr wrap="square" lIns="80000" tIns="40000" rIns="80000" bIns="4000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2E7D32"/>
                </a:solidFill>
                <a:latin typeface="Calibri" pitchFamily="34" charset="0"/>
              </a:rPr>
              <a:t>Ezber bozan</a:t>
            </a:r>
          </a:p>
          <a:p>
            <a:pPr marL="0" indent="0" algn="ctr">
              <a:spcBef>
                <a:spcPts val="200"/>
              </a:spcBef>
              <a:buNone/>
            </a:pPr>
            <a:r>
              <a:rPr lang="tr-TR" sz="950">
                <a:solidFill>
                  <a:srgbClr val="2E7D32"/>
                </a:solidFill>
                <a:latin typeface="Calibri" pitchFamily="34" charset="0"/>
              </a:rPr>
              <a:t>Stoğu saymak için üretimi durdurmazsınız.</a:t>
            </a:r>
          </a:p>
        </p:txBody>
      </p:sp>
      <p:sp>
        <p:nvSpPr>
          <p:cNvPr id="21" name="SloganText"/>
          <p:cNvSpPr txBox="1"/>
          <p:nvPr/>
        </p:nvSpPr>
        <p:spPr>
          <a:xfrm>
            <a:off x="4800000" y="100000"/>
            <a:ext cx="4100000" cy="300000"/>
          </a:xfrm>
          <a:prstGeom prst="rect">
            <a:avLst/>
          </a:prstGeom>
          <a:noFill/>
        </p:spPr>
        <p:txBody>
          <a:bodyPr wrap="square" lIns="0" tIns="0" rIns="91440" bIns="0" anchor="ctr"/>
          <a:lstStyle/>
          <a:p>
            <a:pPr algn="r">
              <a:buNone/>
            </a:pP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t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UĞLA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d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ENEYİM,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h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ER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s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ATIR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b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İR </a:t>
            </a:r>
            <a:r>
              <a:rPr lang="tr-TR" sz="1050" b="1" i="1">
                <a:solidFill>
                  <a:srgbClr val="E53935"/>
                </a:solidFill>
                <a:latin typeface="Trebuchet MS" pitchFamily="34" charset="0"/>
              </a:rPr>
              <a:t>ç</a:t>
            </a:r>
            <a:r>
              <a:rPr lang="tr-TR" sz="1050" b="1" i="1">
                <a:solidFill>
                  <a:srgbClr val="1565C0"/>
                </a:solidFill>
                <a:latin typeface="Trebuchet MS" pitchFamily="34" charset="0"/>
              </a:rPr>
              <a:t>ÖZÜM.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1620</Words>
  <Application>Microsoft Office PowerPoint</Application>
  <PresentationFormat>Ekran Gösterisi (16:9)</PresentationFormat>
  <Paragraphs>281</Paragraphs>
  <Slides>19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3" baseType="lpstr">
      <vt:lpstr>Arial</vt:lpstr>
      <vt:lpstr>Calibri</vt:lpstr>
      <vt:lpstr>Trebuchet MS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SALİH ONUR DÜZEL</dc:creator>
  <cp:lastModifiedBy>SALİH ONUR DÜZEL</cp:lastModifiedBy>
  <cp:revision>7</cp:revision>
  <dcterms:created xsi:type="dcterms:W3CDTF">2026-04-27T09:42:14Z</dcterms:created>
  <dcterms:modified xsi:type="dcterms:W3CDTF">2026-06-25T23:09:37Z</dcterms:modified>
</cp:coreProperties>
</file>