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84" r:id="rId3"/>
    <p:sldId id="285" r:id="rId4"/>
    <p:sldId id="287" r:id="rId5"/>
    <p:sldId id="286" r:id="rId6"/>
    <p:sldId id="295" r:id="rId7"/>
    <p:sldId id="289" r:id="rId8"/>
    <p:sldId id="290" r:id="rId9"/>
    <p:sldId id="291" r:id="rId10"/>
    <p:sldId id="292" r:id="rId11"/>
    <p:sldId id="293" r:id="rId12"/>
    <p:sldId id="294" r:id="rId13"/>
    <p:sldId id="296" r:id="rId14"/>
    <p:sldId id="281" r:id="rId15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3AD2AC73-029E-4A3B-90C5-7FAF7A36309D}">
          <p14:sldIdLst>
            <p14:sldId id="256"/>
            <p14:sldId id="284"/>
            <p14:sldId id="285"/>
            <p14:sldId id="287"/>
            <p14:sldId id="286"/>
            <p14:sldId id="295"/>
            <p14:sldId id="289"/>
            <p14:sldId id="290"/>
            <p14:sldId id="291"/>
            <p14:sldId id="292"/>
            <p14:sldId id="293"/>
            <p14:sldId id="294"/>
            <p14:sldId id="296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01" autoAdjust="0"/>
  </p:normalViewPr>
  <p:slideViewPr>
    <p:cSldViewPr snapToGrid="0">
      <p:cViewPr varScale="1">
        <p:scale>
          <a:sx n="64" d="100"/>
          <a:sy n="64" d="100"/>
        </p:scale>
        <p:origin x="90" y="8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04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hyperlink" Target="http://www.ticaret.gov.tr/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29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20" name="Brand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0000"/>
            <a:ext cx="585600" cy="575103"/>
          </a:xfrm>
          <a:prstGeom prst="rect">
            <a:avLst/>
          </a:prstGeom>
        </p:spPr>
      </p:pic>
      <p:sp>
        <p:nvSpPr>
          <p:cNvPr id="50" name="Title"/>
          <p:cNvSpPr txBox="1"/>
          <p:nvPr/>
        </p:nvSpPr>
        <p:spPr>
          <a:xfrm>
            <a:off x="965000" y="158000"/>
            <a:ext cx="7900000" cy="3300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Yapay Zeka Destekli Üretim Sistemi</a:t>
            </a:r>
          </a:p>
        </p:txBody>
      </p:sp>
      <p:sp>
        <p:nvSpPr>
          <p:cNvPr id="51" name="Subtitle"/>
          <p:cNvSpPr txBox="1"/>
          <p:nvPr/>
        </p:nvSpPr>
        <p:spPr>
          <a:xfrm>
            <a:off x="965000" y="500000"/>
            <a:ext cx="7900000" cy="26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Tek platformda 11 modül · her modülde </a:t>
            </a:r>
            <a:r>
              <a:rPr lang="tr-TR" sz="1100" b="1">
                <a:solidFill>
                  <a:srgbClr val="E53935"/>
                </a:solidFill>
                <a:latin typeface="Calibri" pitchFamily="34" charset="0"/>
              </a:rPr>
              <a:t>ENES</a:t>
            </a: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 yapay zeka asistanı</a:t>
            </a:r>
          </a:p>
        </p:txBody>
      </p:sp>
      <p:sp>
        <p:nvSpPr>
          <p:cNvPr id="200" name="Card_Proje"/>
          <p:cNvSpPr/>
          <p:nvPr/>
        </p:nvSpPr>
        <p:spPr>
          <a:xfrm>
            <a:off x="365760" y="850000"/>
            <a:ext cx="1310413" cy="17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3E8EF"/>
            </a:solidFill>
          </a:ln>
          <a:effectLst>
            <a:outerShdw blurRad="60000" dist="20000" dir="5400000" rotWithShape="0">
              <a:srgbClr val="9AA7B5">
                <a:alpha val="3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pic>
        <p:nvPicPr>
          <p:cNvPr id="201" name="Img_Proj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54" y="905000"/>
            <a:ext cx="888425" cy="1040000"/>
          </a:xfrm>
          <a:prstGeom prst="rect">
            <a:avLst/>
          </a:prstGeom>
        </p:spPr>
      </p:pic>
      <p:sp>
        <p:nvSpPr>
          <p:cNvPr id="202" name="Lbl_Proje"/>
          <p:cNvSpPr txBox="1"/>
          <p:nvPr/>
        </p:nvSpPr>
        <p:spPr>
          <a:xfrm>
            <a:off x="410760" y="1970000"/>
            <a:ext cx="1220413" cy="64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Proje</a:t>
            </a:r>
          </a:p>
          <a:p>
            <a:pPr marL="0" indent="0" algn="ctr">
              <a:buNone/>
            </a:pPr>
            <a:r>
              <a:rPr lang="tr-TR" sz="750">
                <a:solidFill>
                  <a:srgbClr val="78909C"/>
                </a:solidFill>
                <a:latin typeface="Calibri" pitchFamily="34" charset="0"/>
              </a:rPr>
              <a:t>Planlama &amp; Gantt</a:t>
            </a:r>
          </a:p>
        </p:txBody>
      </p:sp>
      <p:sp>
        <p:nvSpPr>
          <p:cNvPr id="203" name="Card_Planlama"/>
          <p:cNvSpPr/>
          <p:nvPr/>
        </p:nvSpPr>
        <p:spPr>
          <a:xfrm>
            <a:off x="1786173" y="850000"/>
            <a:ext cx="1310413" cy="17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3E8EF"/>
            </a:solidFill>
          </a:ln>
          <a:effectLst>
            <a:outerShdw blurRad="60000" dist="20000" dir="5400000" rotWithShape="0">
              <a:srgbClr val="9AA7B5">
                <a:alpha val="3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pic>
        <p:nvPicPr>
          <p:cNvPr id="204" name="Img_Planlam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605" y="905000"/>
            <a:ext cx="821548" cy="1040000"/>
          </a:xfrm>
          <a:prstGeom prst="rect">
            <a:avLst/>
          </a:prstGeom>
        </p:spPr>
      </p:pic>
      <p:sp>
        <p:nvSpPr>
          <p:cNvPr id="205" name="Lbl_Planlama"/>
          <p:cNvSpPr txBox="1"/>
          <p:nvPr/>
        </p:nvSpPr>
        <p:spPr>
          <a:xfrm>
            <a:off x="1831173" y="1970000"/>
            <a:ext cx="1220413" cy="64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Planlama</a:t>
            </a:r>
          </a:p>
          <a:p>
            <a:pPr marL="0" indent="0" algn="ctr">
              <a:buNone/>
            </a:pPr>
            <a:r>
              <a:rPr lang="tr-TR" sz="750">
                <a:solidFill>
                  <a:srgbClr val="78909C"/>
                </a:solidFill>
                <a:latin typeface="Calibri" pitchFamily="34" charset="0"/>
              </a:rPr>
              <a:t>Üretim planı</a:t>
            </a:r>
          </a:p>
        </p:txBody>
      </p:sp>
      <p:sp>
        <p:nvSpPr>
          <p:cNvPr id="206" name="Card_Üretim"/>
          <p:cNvSpPr/>
          <p:nvPr/>
        </p:nvSpPr>
        <p:spPr>
          <a:xfrm>
            <a:off x="3206586" y="850000"/>
            <a:ext cx="1310413" cy="17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3E8EF"/>
            </a:solidFill>
          </a:ln>
          <a:effectLst>
            <a:outerShdw blurRad="60000" dist="20000" dir="5400000" rotWithShape="0">
              <a:srgbClr val="9AA7B5">
                <a:alpha val="3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pic>
        <p:nvPicPr>
          <p:cNvPr id="207" name="Img_Üreti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193" y="905000"/>
            <a:ext cx="887198" cy="1040000"/>
          </a:xfrm>
          <a:prstGeom prst="rect">
            <a:avLst/>
          </a:prstGeom>
        </p:spPr>
      </p:pic>
      <p:sp>
        <p:nvSpPr>
          <p:cNvPr id="208" name="Lbl_Üretim"/>
          <p:cNvSpPr txBox="1"/>
          <p:nvPr/>
        </p:nvSpPr>
        <p:spPr>
          <a:xfrm>
            <a:off x="3251586" y="1970000"/>
            <a:ext cx="1220413" cy="64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Üretim</a:t>
            </a:r>
          </a:p>
          <a:p>
            <a:pPr marL="0" indent="0" algn="ctr">
              <a:buNone/>
            </a:pPr>
            <a:r>
              <a:rPr lang="tr-TR" sz="750">
                <a:solidFill>
                  <a:srgbClr val="78909C"/>
                </a:solidFill>
                <a:latin typeface="Calibri" pitchFamily="34" charset="0"/>
              </a:rPr>
              <a:t>Üretim takibi</a:t>
            </a:r>
          </a:p>
        </p:txBody>
      </p:sp>
      <p:sp>
        <p:nvSpPr>
          <p:cNvPr id="209" name="Card_Kalite"/>
          <p:cNvSpPr/>
          <p:nvPr/>
        </p:nvSpPr>
        <p:spPr>
          <a:xfrm>
            <a:off x="4626999" y="850000"/>
            <a:ext cx="1310413" cy="17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3E8EF"/>
            </a:solidFill>
          </a:ln>
          <a:effectLst>
            <a:outerShdw blurRad="60000" dist="20000" dir="5400000" rotWithShape="0">
              <a:srgbClr val="9AA7B5">
                <a:alpha val="3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pic>
        <p:nvPicPr>
          <p:cNvPr id="210" name="Img_Kalit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7337" y="905000"/>
            <a:ext cx="889736" cy="1040000"/>
          </a:xfrm>
          <a:prstGeom prst="rect">
            <a:avLst/>
          </a:prstGeom>
        </p:spPr>
      </p:pic>
      <p:sp>
        <p:nvSpPr>
          <p:cNvPr id="211" name="Lbl_Kalite"/>
          <p:cNvSpPr txBox="1"/>
          <p:nvPr/>
        </p:nvSpPr>
        <p:spPr>
          <a:xfrm>
            <a:off x="4671999" y="1970000"/>
            <a:ext cx="1220413" cy="64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Kalite</a:t>
            </a:r>
          </a:p>
          <a:p>
            <a:pPr marL="0" indent="0" algn="ctr">
              <a:buNone/>
            </a:pPr>
            <a:r>
              <a:rPr lang="tr-TR" sz="650">
                <a:solidFill>
                  <a:srgbClr val="78909C"/>
                </a:solidFill>
                <a:latin typeface="Calibri" pitchFamily="34" charset="0"/>
              </a:rPr>
              <a:t>Kalite kontrol · Yalın Üretim</a:t>
            </a:r>
          </a:p>
          <a:p>
            <a:pPr marL="0" indent="0" algn="ctr">
              <a:buNone/>
            </a:pPr>
            <a:r>
              <a:rPr lang="tr-TR" sz="650">
                <a:solidFill>
                  <a:srgbClr val="78909C"/>
                </a:solidFill>
                <a:latin typeface="Calibri" pitchFamily="34" charset="0"/>
              </a:rPr>
              <a:t>DÖF · Müşteri Şikayeti</a:t>
            </a:r>
          </a:p>
        </p:txBody>
      </p:sp>
      <p:sp>
        <p:nvSpPr>
          <p:cNvPr id="212" name="Card_Bakım"/>
          <p:cNvSpPr/>
          <p:nvPr/>
        </p:nvSpPr>
        <p:spPr>
          <a:xfrm>
            <a:off x="6047412" y="850000"/>
            <a:ext cx="1310413" cy="17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3E8EF"/>
            </a:solidFill>
          </a:ln>
          <a:effectLst>
            <a:outerShdw blurRad="60000" dist="20000" dir="5400000" rotWithShape="0">
              <a:srgbClr val="9AA7B5">
                <a:alpha val="3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pic>
        <p:nvPicPr>
          <p:cNvPr id="213" name="Img_Bakı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4031" y="905000"/>
            <a:ext cx="837174" cy="1040000"/>
          </a:xfrm>
          <a:prstGeom prst="rect">
            <a:avLst/>
          </a:prstGeom>
        </p:spPr>
      </p:pic>
      <p:sp>
        <p:nvSpPr>
          <p:cNvPr id="214" name="Lbl_Bakım"/>
          <p:cNvSpPr txBox="1"/>
          <p:nvPr/>
        </p:nvSpPr>
        <p:spPr>
          <a:xfrm>
            <a:off x="6092412" y="1970000"/>
            <a:ext cx="1220413" cy="64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Bakım</a:t>
            </a:r>
          </a:p>
          <a:p>
            <a:pPr marL="0" indent="0" algn="ctr">
              <a:buNone/>
            </a:pPr>
            <a:r>
              <a:rPr lang="tr-TR" sz="750">
                <a:solidFill>
                  <a:srgbClr val="78909C"/>
                </a:solidFill>
                <a:latin typeface="Calibri" pitchFamily="34" charset="0"/>
              </a:rPr>
              <a:t>Bakım &amp; arıza</a:t>
            </a:r>
          </a:p>
        </p:txBody>
      </p:sp>
      <p:sp>
        <p:nvSpPr>
          <p:cNvPr id="215" name="Card_Depo"/>
          <p:cNvSpPr/>
          <p:nvPr/>
        </p:nvSpPr>
        <p:spPr>
          <a:xfrm>
            <a:off x="7467825" y="850000"/>
            <a:ext cx="1310413" cy="17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3E8EF"/>
            </a:solidFill>
          </a:ln>
          <a:effectLst>
            <a:outerShdw blurRad="60000" dist="20000" dir="5400000" rotWithShape="0">
              <a:srgbClr val="9AA7B5">
                <a:alpha val="3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pic>
        <p:nvPicPr>
          <p:cNvPr id="216" name="Img_Dep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2509" y="905000"/>
            <a:ext cx="941045" cy="1040000"/>
          </a:xfrm>
          <a:prstGeom prst="rect">
            <a:avLst/>
          </a:prstGeom>
        </p:spPr>
      </p:pic>
      <p:sp>
        <p:nvSpPr>
          <p:cNvPr id="217" name="Lbl_Depo"/>
          <p:cNvSpPr txBox="1"/>
          <p:nvPr/>
        </p:nvSpPr>
        <p:spPr>
          <a:xfrm>
            <a:off x="7512825" y="1970000"/>
            <a:ext cx="1220413" cy="64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Depo</a:t>
            </a:r>
          </a:p>
          <a:p>
            <a:pPr marL="0" indent="0" algn="ctr">
              <a:buNone/>
            </a:pPr>
            <a:r>
              <a:rPr lang="tr-TR" sz="750">
                <a:solidFill>
                  <a:srgbClr val="78909C"/>
                </a:solidFill>
                <a:latin typeface="Calibri" pitchFamily="34" charset="0"/>
              </a:rPr>
              <a:t>Stok &amp; sevkiyat</a:t>
            </a:r>
          </a:p>
        </p:txBody>
      </p:sp>
      <p:sp>
        <p:nvSpPr>
          <p:cNvPr id="218" name="Card_Satın Alma"/>
          <p:cNvSpPr/>
          <p:nvPr/>
        </p:nvSpPr>
        <p:spPr>
          <a:xfrm>
            <a:off x="1075967" y="2730000"/>
            <a:ext cx="1310413" cy="17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3E8EF"/>
            </a:solidFill>
          </a:ln>
          <a:effectLst>
            <a:outerShdw blurRad="60000" dist="20000" dir="5400000" rotWithShape="0">
              <a:srgbClr val="9AA7B5">
                <a:alpha val="3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pic>
        <p:nvPicPr>
          <p:cNvPr id="219" name="Img_Satın Alm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6157" y="2785000"/>
            <a:ext cx="830033" cy="1040000"/>
          </a:xfrm>
          <a:prstGeom prst="rect">
            <a:avLst/>
          </a:prstGeom>
        </p:spPr>
      </p:pic>
      <p:sp>
        <p:nvSpPr>
          <p:cNvPr id="220" name="Lbl_Satın Alma"/>
          <p:cNvSpPr txBox="1"/>
          <p:nvPr/>
        </p:nvSpPr>
        <p:spPr>
          <a:xfrm>
            <a:off x="1120967" y="3850000"/>
            <a:ext cx="1220413" cy="64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Satın Alma</a:t>
            </a:r>
          </a:p>
          <a:p>
            <a:pPr marL="0" indent="0" algn="ctr">
              <a:buNone/>
            </a:pPr>
            <a:r>
              <a:rPr lang="tr-TR" sz="750">
                <a:solidFill>
                  <a:srgbClr val="78909C"/>
                </a:solidFill>
                <a:latin typeface="Calibri" pitchFamily="34" charset="0"/>
              </a:rPr>
              <a:t>Tedarik süreci</a:t>
            </a:r>
          </a:p>
        </p:txBody>
      </p:sp>
      <p:sp>
        <p:nvSpPr>
          <p:cNvPr id="221" name="Card_Ticari"/>
          <p:cNvSpPr/>
          <p:nvPr/>
        </p:nvSpPr>
        <p:spPr>
          <a:xfrm>
            <a:off x="2496380" y="2730000"/>
            <a:ext cx="1310413" cy="17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3E8EF"/>
            </a:solidFill>
          </a:ln>
          <a:effectLst>
            <a:outerShdw blurRad="60000" dist="20000" dir="5400000" rotWithShape="0">
              <a:srgbClr val="9AA7B5">
                <a:alpha val="3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pic>
        <p:nvPicPr>
          <p:cNvPr id="222" name="Img_Ticari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867" y="2785000"/>
            <a:ext cx="835439" cy="1040000"/>
          </a:xfrm>
          <a:prstGeom prst="rect">
            <a:avLst/>
          </a:prstGeom>
        </p:spPr>
      </p:pic>
      <p:sp>
        <p:nvSpPr>
          <p:cNvPr id="223" name="Lbl_Ticari"/>
          <p:cNvSpPr txBox="1"/>
          <p:nvPr/>
        </p:nvSpPr>
        <p:spPr>
          <a:xfrm>
            <a:off x="2541380" y="3850000"/>
            <a:ext cx="1220413" cy="64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Ticari</a:t>
            </a:r>
          </a:p>
          <a:p>
            <a:pPr marL="0" indent="0" algn="ctr">
              <a:buNone/>
            </a:pPr>
            <a:r>
              <a:rPr lang="tr-TR" sz="750">
                <a:solidFill>
                  <a:srgbClr val="78909C"/>
                </a:solidFill>
                <a:latin typeface="Calibri" pitchFamily="34" charset="0"/>
              </a:rPr>
              <a:t>Satış &amp; teklif</a:t>
            </a:r>
          </a:p>
        </p:txBody>
      </p:sp>
      <p:sp>
        <p:nvSpPr>
          <p:cNvPr id="224" name="Card_Denetim"/>
          <p:cNvSpPr/>
          <p:nvPr/>
        </p:nvSpPr>
        <p:spPr>
          <a:xfrm>
            <a:off x="3916793" y="2730000"/>
            <a:ext cx="1310413" cy="17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3E8EF"/>
            </a:solidFill>
          </a:ln>
          <a:effectLst>
            <a:outerShdw blurRad="60000" dist="20000" dir="5400000" rotWithShape="0">
              <a:srgbClr val="9AA7B5">
                <a:alpha val="3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pic>
        <p:nvPicPr>
          <p:cNvPr id="225" name="Img_Denetim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70446" y="2785000"/>
            <a:ext cx="803107" cy="1040000"/>
          </a:xfrm>
          <a:prstGeom prst="rect">
            <a:avLst/>
          </a:prstGeom>
        </p:spPr>
      </p:pic>
      <p:sp>
        <p:nvSpPr>
          <p:cNvPr id="226" name="Lbl_Denetim"/>
          <p:cNvSpPr txBox="1"/>
          <p:nvPr/>
        </p:nvSpPr>
        <p:spPr>
          <a:xfrm>
            <a:off x="3961793" y="3850000"/>
            <a:ext cx="1220413" cy="64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Denetim</a:t>
            </a:r>
          </a:p>
          <a:p>
            <a:pPr marL="0" indent="0" algn="ctr">
              <a:buNone/>
            </a:pPr>
            <a:r>
              <a:rPr lang="tr-TR" sz="750">
                <a:solidFill>
                  <a:srgbClr val="78909C"/>
                </a:solidFill>
                <a:latin typeface="Calibri" pitchFamily="34" charset="0"/>
              </a:rPr>
              <a:t>Saha denetimi</a:t>
            </a:r>
          </a:p>
        </p:txBody>
      </p:sp>
      <p:sp>
        <p:nvSpPr>
          <p:cNvPr id="227" name="Card_BI – RPA Transfer"/>
          <p:cNvSpPr/>
          <p:nvPr/>
        </p:nvSpPr>
        <p:spPr>
          <a:xfrm>
            <a:off x="5337206" y="2730000"/>
            <a:ext cx="1310413" cy="17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3E8EF"/>
            </a:solidFill>
          </a:ln>
          <a:effectLst>
            <a:outerShdw blurRad="60000" dist="20000" dir="5400000" rotWithShape="0">
              <a:srgbClr val="9AA7B5">
                <a:alpha val="3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pic>
        <p:nvPicPr>
          <p:cNvPr id="228" name="Img_BI – RPA Transfer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8009" y="2785000"/>
            <a:ext cx="868807" cy="1040000"/>
          </a:xfrm>
          <a:prstGeom prst="rect">
            <a:avLst/>
          </a:prstGeom>
        </p:spPr>
      </p:pic>
      <p:sp>
        <p:nvSpPr>
          <p:cNvPr id="229" name="Lbl_BI – RPA Transfer"/>
          <p:cNvSpPr txBox="1"/>
          <p:nvPr/>
        </p:nvSpPr>
        <p:spPr>
          <a:xfrm>
            <a:off x="5382206" y="3850000"/>
            <a:ext cx="1220413" cy="64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850" b="1">
                <a:solidFill>
                  <a:srgbClr val="1565C0"/>
                </a:solidFill>
                <a:latin typeface="Calibri" pitchFamily="34" charset="0"/>
              </a:rPr>
              <a:t>BI – RPA Transfer</a:t>
            </a:r>
          </a:p>
          <a:p>
            <a:pPr marL="0" indent="0" algn="ctr">
              <a:buNone/>
            </a:pPr>
            <a:r>
              <a:rPr lang="tr-TR" sz="750">
                <a:solidFill>
                  <a:srgbClr val="78909C"/>
                </a:solidFill>
                <a:latin typeface="Calibri" pitchFamily="34" charset="0"/>
              </a:rPr>
              <a:t>Veri &amp; raporlama</a:t>
            </a:r>
          </a:p>
        </p:txBody>
      </p:sp>
      <p:sp>
        <p:nvSpPr>
          <p:cNvPr id="230" name="Card_uNUnited"/>
          <p:cNvSpPr/>
          <p:nvPr/>
        </p:nvSpPr>
        <p:spPr>
          <a:xfrm>
            <a:off x="6757619" y="2730000"/>
            <a:ext cx="1310413" cy="176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E3E8EF"/>
            </a:solidFill>
          </a:ln>
          <a:effectLst>
            <a:outerShdw blurRad="60000" dist="20000" dir="5400000" rotWithShape="0">
              <a:srgbClr val="9AA7B5">
                <a:alpha val="32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231" name="Panel_uNUnited"/>
          <p:cNvSpPr/>
          <p:nvPr/>
        </p:nvSpPr>
        <p:spPr>
          <a:xfrm>
            <a:off x="6847619" y="2785000"/>
            <a:ext cx="1130413" cy="1040000"/>
          </a:xfrm>
          <a:prstGeom prst="roundRect">
            <a:avLst>
              <a:gd name="adj" fmla="val 8000"/>
            </a:avLst>
          </a:prstGeom>
          <a:solidFill>
            <a:srgbClr val="EAF2FB"/>
          </a:solidFill>
          <a:ln>
            <a:noFill/>
          </a:ln>
        </p:spPr>
        <p:txBody>
          <a:bodyPr/>
          <a:lstStyle/>
          <a:p>
            <a:endParaRPr lang="tr-TR"/>
          </a:p>
        </p:txBody>
      </p:sp>
      <p:pic>
        <p:nvPicPr>
          <p:cNvPr id="232" name="Img_uNUni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49356" y="3209006"/>
            <a:ext cx="926938" cy="191987"/>
          </a:xfrm>
          <a:prstGeom prst="rect">
            <a:avLst/>
          </a:prstGeom>
        </p:spPr>
      </p:pic>
      <p:sp>
        <p:nvSpPr>
          <p:cNvPr id="233" name="Lbl_uNUnited"/>
          <p:cNvSpPr txBox="1"/>
          <p:nvPr/>
        </p:nvSpPr>
        <p:spPr>
          <a:xfrm>
            <a:off x="6802619" y="3850000"/>
            <a:ext cx="1220413" cy="64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000" b="1">
                <a:solidFill>
                  <a:srgbClr val="1565C0"/>
                </a:solidFill>
                <a:latin typeface="Calibri" pitchFamily="34" charset="0"/>
              </a:rPr>
              <a:t>uNUnited</a:t>
            </a:r>
          </a:p>
          <a:p>
            <a:pPr marL="0" indent="0" algn="ctr">
              <a:buNone/>
            </a:pPr>
            <a:r>
              <a:rPr lang="tr-TR" sz="750">
                <a:solidFill>
                  <a:srgbClr val="78909C"/>
                </a:solidFill>
                <a:latin typeface="Calibri" pitchFamily="34" charset="0"/>
              </a:rPr>
              <a:t>Birleşik platform</a:t>
            </a:r>
          </a:p>
        </p:txBody>
      </p:sp>
      <p:sp>
        <p:nvSpPr>
          <p:cNvPr id="18" name="ContactBar"/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 dirty="0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sales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@ensrobotics.com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>
                <a:solidFill>
                  <a:srgbClr val="37474F"/>
                </a:solidFill>
                <a:latin typeface="Calibri" pitchFamily="34" charset="0"/>
              </a:rPr>
              <a:t>www.ensrobotics.com  ·  www.ununited.net</a:t>
            </a:r>
            <a:endParaRPr lang="tr-TR" sz="1000" dirty="0">
              <a:solidFill>
                <a:srgbClr val="37474F"/>
              </a:solidFill>
              <a:latin typeface="Calibri" pitchFamily="34" charset="0"/>
            </a:endParaRPr>
          </a:p>
        </p:txBody>
      </p:sp>
      <p:pic>
        <p:nvPicPr>
          <p:cNvPr id="48" name="Resim 47">
            <a:extLst>
              <a:ext uri="{FF2B5EF4-FFF2-40B4-BE49-F238E27FC236}">
                <a16:creationId xmlns:a16="http://schemas.microsoft.com/office/drawing/2014/main" id="{0DB8E89F-1237-3726-0AC0-2EA39EAF16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2160" y="250000"/>
            <a:ext cx="1576080" cy="33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7B49B-0EF8-E3AA-B2BA-21F9CCA8E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ndLogo">
            <a:extLst>
              <a:ext uri="{FF2B5EF4-FFF2-40B4-BE49-F238E27FC236}">
                <a16:creationId xmlns:a16="http://schemas.microsoft.com/office/drawing/2014/main" id="{169AFB9F-4CE4-C7A7-AEE6-E55C5196B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0000"/>
            <a:ext cx="585600" cy="57510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B64A7742-8F69-587A-FC22-4F05FA081313}"/>
              </a:ext>
            </a:extLst>
          </p:cNvPr>
          <p:cNvSpPr txBox="1"/>
          <p:nvPr/>
        </p:nvSpPr>
        <p:spPr>
          <a:xfrm>
            <a:off x="965000" y="158000"/>
            <a:ext cx="7900000" cy="3300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Yapay Zeka Destekli Üretim 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Sistemi</a:t>
            </a:r>
            <a:endParaRPr lang="tr-TR" sz="2000" b="1" dirty="0">
              <a:solidFill>
                <a:srgbClr val="1565C0"/>
              </a:solidFill>
              <a:latin typeface="Trebuchet MS" pitchFamily="34" charset="0"/>
            </a:endParaRP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C528DF12-6824-9162-6F44-49184790D9FE}"/>
              </a:ext>
            </a:extLst>
          </p:cNvPr>
          <p:cNvSpPr txBox="1"/>
          <p:nvPr/>
        </p:nvSpPr>
        <p:spPr>
          <a:xfrm>
            <a:off x="965000" y="500000"/>
            <a:ext cx="7900000" cy="26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Tek platformda 11 modül · her modülde </a:t>
            </a:r>
            <a:r>
              <a:rPr lang="tr-TR" sz="1100" b="1" dirty="0">
                <a:solidFill>
                  <a:srgbClr val="E53935"/>
                </a:solidFill>
                <a:latin typeface="Calibri" pitchFamily="34" charset="0"/>
              </a:rPr>
              <a:t>ENES</a:t>
            </a: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 yapay zeka asistanı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708AD22-B49B-B7F1-6C37-BC7617C6F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20" y="259718"/>
            <a:ext cx="1576080" cy="330000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CCD586A4-BA0E-E72C-DC67-FC07A2BFB64C}"/>
              </a:ext>
            </a:extLst>
          </p:cNvPr>
          <p:cNvSpPr/>
          <p:nvPr/>
        </p:nvSpPr>
        <p:spPr>
          <a:xfrm>
            <a:off x="1329054" y="760001"/>
            <a:ext cx="7610546" cy="10399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9" name="SloganText">
            <a:extLst>
              <a:ext uri="{FF2B5EF4-FFF2-40B4-BE49-F238E27FC236}">
                <a16:creationId xmlns:a16="http://schemas.microsoft.com/office/drawing/2014/main" id="{12C5C952-EAEF-7BC7-1407-090E9870691E}"/>
              </a:ext>
            </a:extLst>
          </p:cNvPr>
          <p:cNvSpPr txBox="1"/>
          <p:nvPr/>
        </p:nvSpPr>
        <p:spPr>
          <a:xfrm>
            <a:off x="5966629" y="0"/>
            <a:ext cx="3045486" cy="25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anchor="ctr"/>
          <a:lstStyle/>
          <a:p>
            <a:pPr algn="ctr"/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UĞLA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ENEYİM,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ATIR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ç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ÖZÜM</a:t>
            </a:r>
            <a:endParaRPr lang="tr-TR" sz="1000" b="1" i="1" dirty="0"/>
          </a:p>
        </p:txBody>
      </p:sp>
      <p:sp>
        <p:nvSpPr>
          <p:cNvPr id="11" name="ContactBar">
            <a:extLst>
              <a:ext uri="{FF2B5EF4-FFF2-40B4-BE49-F238E27FC236}">
                <a16:creationId xmlns:a16="http://schemas.microsoft.com/office/drawing/2014/main" id="{0F31852E-F65E-4963-C4BC-987CBC035154}"/>
              </a:ext>
            </a:extLst>
          </p:cNvPr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tr-TR" sz="1000" b="1" dirty="0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sales@ensrobotics.com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www.ensrobotics.com  ·  www.ununited.net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8170C38-8353-4F48-B64F-E6E050E10F15}"/>
              </a:ext>
            </a:extLst>
          </p:cNvPr>
          <p:cNvSpPr txBox="1"/>
          <p:nvPr/>
        </p:nvSpPr>
        <p:spPr>
          <a:xfrm>
            <a:off x="322809" y="708602"/>
            <a:ext cx="8616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u="sng" dirty="0" err="1">
                <a:solidFill>
                  <a:srgbClr val="FF0000"/>
                </a:solidFill>
                <a:latin typeface="Trebuchet MS" pitchFamily="34" charset="0"/>
              </a:rPr>
              <a:t>e</a:t>
            </a:r>
            <a:r>
              <a:rPr lang="tr-TR" sz="1600" b="1" u="sng" dirty="0" err="1">
                <a:solidFill>
                  <a:srgbClr val="1565C0"/>
                </a:solidFill>
                <a:latin typeface="Trebuchet MS" pitchFamily="34" charset="0"/>
              </a:rPr>
              <a:t>NS</a:t>
            </a:r>
            <a:r>
              <a:rPr lang="tr-TR" sz="1600" b="1" u="sng" dirty="0">
                <a:solidFill>
                  <a:srgbClr val="1565C0"/>
                </a:solidFill>
                <a:latin typeface="Trebuchet MS" pitchFamily="34" charset="0"/>
              </a:rPr>
              <a:t> Ticari</a:t>
            </a:r>
            <a:r>
              <a:rPr lang="tr-TR" sz="1600" b="1" dirty="0">
                <a:solidFill>
                  <a:srgbClr val="1565C0"/>
                </a:solidFill>
                <a:latin typeface="Trebuchet MS" pitchFamily="34" charset="0"/>
              </a:rPr>
              <a:t>: Satış siparişi, Satın Alma Siparişi, Dış ticaret, </a:t>
            </a:r>
            <a:r>
              <a:rPr lang="tr-TR" sz="1600" b="1" dirty="0" err="1">
                <a:solidFill>
                  <a:srgbClr val="1565C0"/>
                </a:solidFill>
                <a:latin typeface="Trebuchet MS" pitchFamily="34" charset="0"/>
              </a:rPr>
              <a:t>Blokchain</a:t>
            </a:r>
            <a:endParaRPr lang="tr-TR" sz="1600" b="1" dirty="0">
              <a:solidFill>
                <a:srgbClr val="1565C0"/>
              </a:solidFill>
              <a:latin typeface="Trebuchet MS" pitchFamily="34" charset="0"/>
            </a:endParaRPr>
          </a:p>
          <a:p>
            <a:r>
              <a:rPr lang="tr-TR" sz="1600" b="1" u="sng" dirty="0">
                <a:solidFill>
                  <a:srgbClr val="1565C0"/>
                </a:solidFill>
                <a:latin typeface="Trebuchet MS" pitchFamily="34" charset="0"/>
              </a:rPr>
              <a:t>Demo ve eğitim videoları: https://www.youtube.com/@Ensrobotics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99B3D46-3285-1824-0224-9C62EC696126}"/>
              </a:ext>
            </a:extLst>
          </p:cNvPr>
          <p:cNvSpPr txBox="1"/>
          <p:nvPr/>
        </p:nvSpPr>
        <p:spPr>
          <a:xfrm>
            <a:off x="1329054" y="1322799"/>
            <a:ext cx="74667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b="1" dirty="0"/>
              <a:t>Müşteri siparişleri, eğer üretiminiz var ise planlama ekibinden termin sistem üzerinden istenir. Yoksa müşteri siparişinden satın alma talebi veya satın alma sipariş yaratılabilir.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b="1" dirty="0"/>
              <a:t>Müşteri siparişleri cep telefonu veya her tür mobil cihazdan  girilebilir.  Onaya gönderilebilir. Cari hesap dokumu ve müşteri riski görülebilir.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b="1" dirty="0"/>
              <a:t>Müşteri siparişlerin paketleme tipi ayrı takip edilir. Fason üretip etiketlediğiniz siparişlerde sorun yaşamazsınız.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b="1" dirty="0"/>
              <a:t>Müşteri ve  Satın Alma siparişine durumlar belirlenip raporlarınız da </a:t>
            </a:r>
            <a:r>
              <a:rPr lang="tr-TR" sz="1100" b="1" dirty="0" err="1"/>
              <a:t>kullanabilirisiniz</a:t>
            </a:r>
            <a:r>
              <a:rPr lang="tr-TR" sz="1100" b="1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b="1" dirty="0"/>
              <a:t>Müşterileriniz bir kullanıcı gibi siparişlerinize onay verebilir.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b="1" dirty="0"/>
              <a:t>Müşteri siparişlerin sözleşmeler ile bağlantılar kurabilir, </a:t>
            </a:r>
            <a:r>
              <a:rPr lang="tr-TR" sz="1100" b="1" dirty="0" err="1"/>
              <a:t>blockchain</a:t>
            </a:r>
            <a:r>
              <a:rPr lang="tr-TR" sz="1100" b="1" dirty="0"/>
              <a:t> ile ticaretinizi garanti altına alabilirsiniz.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b="1" dirty="0"/>
              <a:t>Müşteri siparişleri ile satın alma siparişleri arasında bağlantı kurup sipariş karlığı görebilir. Siparişlerinizin  durumunu </a:t>
            </a:r>
            <a:r>
              <a:rPr lang="tr-TR" sz="1100" b="1" dirty="0" err="1"/>
              <a:t>whatsapp</a:t>
            </a:r>
            <a:r>
              <a:rPr lang="tr-TR" sz="1100" b="1" dirty="0"/>
              <a:t> , mail ile müşteriniz kendine yollayabilir.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b="1" dirty="0"/>
              <a:t>Satın Alma siparişleri tedarikçi ye onaya gidebilir. </a:t>
            </a:r>
            <a:r>
              <a:rPr lang="tr-TR" sz="1100" b="1" dirty="0" err="1"/>
              <a:t>Blokchain</a:t>
            </a:r>
            <a:r>
              <a:rPr lang="tr-TR" sz="1100" b="1" dirty="0"/>
              <a:t> ile ticaretinizi garanti altına alabilirsiniz.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b="1" dirty="0"/>
              <a:t>İthalat ve ihracat dosyalarını gümrükçünüz sisteme girip kendi masraflarının fotoğraf çekerek yükleyebilir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b="1" dirty="0"/>
              <a:t>İthalat ve ihracat ile ilgili belgelerinizi depolayabilişiniz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b="1" dirty="0"/>
              <a:t>Çeki listesi, Türkçe Fatura, İngilizce Fatura düzenleyebilirsiniz.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b="1" dirty="0"/>
              <a:t>Çeki listesi üzerinde ki kare kod çıkartılı müşteriniz kare kodu okutularak xml, </a:t>
            </a:r>
            <a:r>
              <a:rPr lang="tr-TR" sz="1100" b="1" dirty="0" err="1"/>
              <a:t>json</a:t>
            </a:r>
            <a:r>
              <a:rPr lang="tr-TR" sz="1100" b="1" dirty="0"/>
              <a:t> veya </a:t>
            </a:r>
            <a:r>
              <a:rPr lang="tr-TR" sz="1100" b="1" dirty="0" err="1"/>
              <a:t>excel</a:t>
            </a:r>
            <a:r>
              <a:rPr lang="tr-TR" sz="1100" b="1" dirty="0"/>
              <a:t> dosya indirip kendi sistemine yükleyebilir. Eğer sistemlerini bize açarlar ise bizde onarın sistemine veri yazabiliriz.</a:t>
            </a:r>
            <a:endParaRPr lang="tr-TR" sz="1100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4DC011D-7478-0120-2B7B-9B81D1B5DE4C}"/>
              </a:ext>
            </a:extLst>
          </p:cNvPr>
          <p:cNvSpPr txBox="1"/>
          <p:nvPr/>
        </p:nvSpPr>
        <p:spPr>
          <a:xfrm>
            <a:off x="1822074" y="4664583"/>
            <a:ext cx="5992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H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er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e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kran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b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aşka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b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ir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v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eri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k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aynağından ve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A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PI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d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en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ç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alışabilir.</a:t>
            </a:r>
          </a:p>
        </p:txBody>
      </p:sp>
      <p:pic>
        <p:nvPicPr>
          <p:cNvPr id="6" name="Img_Ticari">
            <a:extLst>
              <a:ext uri="{FF2B5EF4-FFF2-40B4-BE49-F238E27FC236}">
                <a16:creationId xmlns:a16="http://schemas.microsoft.com/office/drawing/2014/main" id="{B40C2845-4A5C-D690-AFC9-4628A173F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12" y="1407576"/>
            <a:ext cx="835439" cy="1040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75E91F1-73D6-E227-67AD-7814C8C4035D}"/>
              </a:ext>
            </a:extLst>
          </p:cNvPr>
          <p:cNvSpPr txBox="1"/>
          <p:nvPr/>
        </p:nvSpPr>
        <p:spPr>
          <a:xfrm>
            <a:off x="1705708" y="4281854"/>
            <a:ext cx="610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Ar-</a:t>
            </a:r>
            <a:r>
              <a:rPr lang="tr-TR" dirty="0" err="1"/>
              <a:t>Ge</a:t>
            </a:r>
            <a:r>
              <a:rPr lang="tr-TR" dirty="0"/>
              <a:t>: Gümrük </a:t>
            </a:r>
            <a:r>
              <a:rPr lang="tr-TR" dirty="0">
                <a:hlinkClick r:id="rId5"/>
              </a:rPr>
              <a:t>www.ticaret.gov.tr</a:t>
            </a:r>
            <a:r>
              <a:rPr lang="tr-TR" dirty="0"/>
              <a:t> üzerinden sisteme veri almak 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2D324CDF-01A8-377F-A6C0-772BD1269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6" y="3814041"/>
            <a:ext cx="1443609" cy="121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80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A0784-B280-EFC3-4E67-0947E502B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ndLogo">
            <a:extLst>
              <a:ext uri="{FF2B5EF4-FFF2-40B4-BE49-F238E27FC236}">
                <a16:creationId xmlns:a16="http://schemas.microsoft.com/office/drawing/2014/main" id="{AACB55EE-3023-C7D2-BE46-0AFC2F1F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0000"/>
            <a:ext cx="585600" cy="57510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231F5F13-1B3B-D55E-A355-A95564A43239}"/>
              </a:ext>
            </a:extLst>
          </p:cNvPr>
          <p:cNvSpPr txBox="1"/>
          <p:nvPr/>
        </p:nvSpPr>
        <p:spPr>
          <a:xfrm>
            <a:off x="965000" y="158000"/>
            <a:ext cx="7900000" cy="3300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Yapay Zeka Destekli Üretim Sistemi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0AF3AA9B-2DFB-F682-3F8B-35A57787DEA9}"/>
              </a:ext>
            </a:extLst>
          </p:cNvPr>
          <p:cNvSpPr txBox="1"/>
          <p:nvPr/>
        </p:nvSpPr>
        <p:spPr>
          <a:xfrm>
            <a:off x="965000" y="500000"/>
            <a:ext cx="7900000" cy="26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Tek platformda 11 modül · her modülde </a:t>
            </a:r>
            <a:r>
              <a:rPr lang="tr-TR" sz="1100" b="1" dirty="0">
                <a:solidFill>
                  <a:srgbClr val="E53935"/>
                </a:solidFill>
                <a:latin typeface="Calibri" pitchFamily="34" charset="0"/>
              </a:rPr>
              <a:t>ENES</a:t>
            </a: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 yapay zeka asistanı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035CB3D-11D4-67E3-86F3-82D9885DB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20" y="259718"/>
            <a:ext cx="1576080" cy="330000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982A812C-6780-3476-01D5-0797E25BD7A8}"/>
              </a:ext>
            </a:extLst>
          </p:cNvPr>
          <p:cNvSpPr/>
          <p:nvPr/>
        </p:nvSpPr>
        <p:spPr>
          <a:xfrm>
            <a:off x="1329054" y="760001"/>
            <a:ext cx="7610546" cy="6731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9" name="SloganText">
            <a:extLst>
              <a:ext uri="{FF2B5EF4-FFF2-40B4-BE49-F238E27FC236}">
                <a16:creationId xmlns:a16="http://schemas.microsoft.com/office/drawing/2014/main" id="{44B3B4F3-B356-EC28-7921-E358B70ED792}"/>
              </a:ext>
            </a:extLst>
          </p:cNvPr>
          <p:cNvSpPr txBox="1"/>
          <p:nvPr/>
        </p:nvSpPr>
        <p:spPr>
          <a:xfrm>
            <a:off x="5966629" y="0"/>
            <a:ext cx="3045486" cy="25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anchor="ctr"/>
          <a:lstStyle/>
          <a:p>
            <a:pPr algn="ctr"/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UĞLA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ENEYİM,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ATIR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ç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ÖZÜM</a:t>
            </a:r>
            <a:endParaRPr lang="tr-TR" sz="1000" b="1" i="1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DC89C9A-DD0B-E144-4B8A-B801F89BB0A1}"/>
              </a:ext>
            </a:extLst>
          </p:cNvPr>
          <p:cNvSpPr txBox="1"/>
          <p:nvPr/>
        </p:nvSpPr>
        <p:spPr>
          <a:xfrm>
            <a:off x="322809" y="708602"/>
            <a:ext cx="8616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err="1">
                <a:solidFill>
                  <a:srgbClr val="FF0000"/>
                </a:solidFill>
                <a:latin typeface="Trebuchet MS" pitchFamily="34" charset="0"/>
              </a:rPr>
              <a:t>e</a:t>
            </a:r>
            <a:r>
              <a:rPr lang="tr-TR" sz="1600" b="1" dirty="0" err="1">
                <a:solidFill>
                  <a:srgbClr val="1565C0"/>
                </a:solidFill>
                <a:latin typeface="Trebuchet MS" pitchFamily="34" charset="0"/>
              </a:rPr>
              <a:t>NS</a:t>
            </a:r>
            <a:r>
              <a:rPr lang="tr-TR" sz="1600" b="1" dirty="0">
                <a:solidFill>
                  <a:srgbClr val="1565C0"/>
                </a:solidFill>
                <a:latin typeface="Trebuchet MS" pitchFamily="34" charset="0"/>
              </a:rPr>
              <a:t> ÜRETİM </a:t>
            </a:r>
            <a:r>
              <a:rPr lang="tr-TR" sz="1400" b="1" dirty="0">
                <a:solidFill>
                  <a:srgbClr val="1565C0"/>
                </a:solidFill>
                <a:latin typeface="Trebuchet MS" pitchFamily="34" charset="0"/>
              </a:rPr>
              <a:t>: Satış siparişi, Satın Alma Siparişi, Üretim Piramidi, MES, Planlama, Kalite, Depo, Denetim , Yalın Üretim, Karbon Ayak izi, Problem Çözme Teknikleri, Bakım, Eğitim</a:t>
            </a:r>
          </a:p>
          <a:p>
            <a:r>
              <a:rPr lang="tr-TR" sz="1400" b="1" u="sng" dirty="0">
                <a:solidFill>
                  <a:srgbClr val="1565C0"/>
                </a:solidFill>
                <a:latin typeface="Trebuchet MS" pitchFamily="34" charset="0"/>
              </a:rPr>
              <a:t>Demo ve eğitim videoları: https://www.youtube.com/@Ensrobotics</a:t>
            </a:r>
          </a:p>
        </p:txBody>
      </p:sp>
      <p:pic>
        <p:nvPicPr>
          <p:cNvPr id="7" name="Img_Planlama">
            <a:extLst>
              <a:ext uri="{FF2B5EF4-FFF2-40B4-BE49-F238E27FC236}">
                <a16:creationId xmlns:a16="http://schemas.microsoft.com/office/drawing/2014/main" id="{EC8D0181-2C84-67D8-1CC1-99236082A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58" y="1539599"/>
            <a:ext cx="821548" cy="1040000"/>
          </a:xfrm>
          <a:prstGeom prst="rect">
            <a:avLst/>
          </a:prstGeom>
        </p:spPr>
      </p:pic>
      <p:pic>
        <p:nvPicPr>
          <p:cNvPr id="10" name="Img_Üretim">
            <a:extLst>
              <a:ext uri="{FF2B5EF4-FFF2-40B4-BE49-F238E27FC236}">
                <a16:creationId xmlns:a16="http://schemas.microsoft.com/office/drawing/2014/main" id="{192B74A0-35F6-3B28-3161-7CE3F0001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58" y="2571750"/>
            <a:ext cx="821548" cy="1040000"/>
          </a:xfrm>
          <a:prstGeom prst="rect">
            <a:avLst/>
          </a:prstGeom>
        </p:spPr>
      </p:pic>
      <p:pic>
        <p:nvPicPr>
          <p:cNvPr id="14" name="Img_Kalite">
            <a:extLst>
              <a:ext uri="{FF2B5EF4-FFF2-40B4-BE49-F238E27FC236}">
                <a16:creationId xmlns:a16="http://schemas.microsoft.com/office/drawing/2014/main" id="{51855555-696C-EE32-2CEE-F53A97574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57" y="3603500"/>
            <a:ext cx="855615" cy="1040000"/>
          </a:xfrm>
          <a:prstGeom prst="rect">
            <a:avLst/>
          </a:prstGeom>
        </p:spPr>
      </p:pic>
      <p:pic>
        <p:nvPicPr>
          <p:cNvPr id="15" name="Img_Depo">
            <a:extLst>
              <a:ext uri="{FF2B5EF4-FFF2-40B4-BE49-F238E27FC236}">
                <a16:creationId xmlns:a16="http://schemas.microsoft.com/office/drawing/2014/main" id="{5A1E5C8B-236A-29E1-6F8E-7C5D9A58D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706" y="1539599"/>
            <a:ext cx="819165" cy="1040000"/>
          </a:xfrm>
          <a:prstGeom prst="rect">
            <a:avLst/>
          </a:prstGeom>
        </p:spPr>
      </p:pic>
      <p:pic>
        <p:nvPicPr>
          <p:cNvPr id="16" name="Img_Bakım">
            <a:extLst>
              <a:ext uri="{FF2B5EF4-FFF2-40B4-BE49-F238E27FC236}">
                <a16:creationId xmlns:a16="http://schemas.microsoft.com/office/drawing/2014/main" id="{42826653-B3AB-F986-CB7D-C78F1E1E9C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6706" y="2571750"/>
            <a:ext cx="819165" cy="1040000"/>
          </a:xfrm>
          <a:prstGeom prst="rect">
            <a:avLst/>
          </a:prstGeom>
        </p:spPr>
      </p:pic>
      <p:pic>
        <p:nvPicPr>
          <p:cNvPr id="17" name="Img_Denetim">
            <a:extLst>
              <a:ext uri="{FF2B5EF4-FFF2-40B4-BE49-F238E27FC236}">
                <a16:creationId xmlns:a16="http://schemas.microsoft.com/office/drawing/2014/main" id="{A0F3C60D-26B9-1F21-9D85-D53933AA2D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773" y="3603500"/>
            <a:ext cx="803107" cy="1040000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E56442C0-B706-CBA7-1B1D-BFA77A0F56D8}"/>
              </a:ext>
            </a:extLst>
          </p:cNvPr>
          <p:cNvSpPr txBox="1"/>
          <p:nvPr/>
        </p:nvSpPr>
        <p:spPr>
          <a:xfrm>
            <a:off x="1858240" y="1433146"/>
            <a:ext cx="675031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Üretim Piramidinde fabrikanızı görsel olarak çizebilir dijital ikiz oluşturabilirsiniz.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Satış ve Planlama arasında termin istekleri sitem üzerinden ve mail / WhatsApp ile gidebilir.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Müşteri siparişi onaylamadan üretime verilemez.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Reçete ve Rota olmadan çalışmaya başlayabilirsiniz.  Mavi yaka işlem yaptıkça reçete ve rota oluşur.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Ar-</a:t>
            </a:r>
            <a:r>
              <a:rPr lang="tr-TR" sz="1000" b="1" dirty="0" err="1"/>
              <a:t>Ge</a:t>
            </a:r>
            <a:r>
              <a:rPr lang="tr-TR" sz="1000" b="1" dirty="0"/>
              <a:t>, Proje imalatları yönetilebilir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 err="1"/>
              <a:t>Rewrok</a:t>
            </a:r>
            <a:r>
              <a:rPr lang="tr-TR" sz="1000" b="1" dirty="0"/>
              <a:t>, Gerçek hurdalar takip edilir.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Kalite GKK,UKK,FKK numune planları ve kalite planları saklanır. Bir malzeme veya kalite grubuna birden fazla kalite planı bağlanabilir.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Denetimler , KPI, </a:t>
            </a:r>
            <a:r>
              <a:rPr lang="tr-TR" sz="1000" b="1" dirty="0" err="1"/>
              <a:t>Döf</a:t>
            </a:r>
            <a:r>
              <a:rPr lang="tr-TR" sz="1000" b="1" dirty="0"/>
              <a:t> Müşteri şikayetleri kalitesizlik maliyeti takip edilir.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Tedarikçi denetimi ile vakit kaybetmeyin. Enes sizin için yerinde tedarikçi denetimi yapar.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Anlık Maliye bulunur.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Mavi yaka duruşlar, verimlilik kayıt altına alınır. 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Enes Fabrika termini gecikme var mı takip eder. Siparişleri takip eder sorun olan siparişleri bildirir.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Yalın üretim tam anlamı ile desteklenir ve KPI </a:t>
            </a:r>
            <a:r>
              <a:rPr lang="tr-TR" sz="1000" b="1" dirty="0" err="1"/>
              <a:t>ları</a:t>
            </a:r>
            <a:r>
              <a:rPr lang="tr-TR" sz="1000" b="1" dirty="0"/>
              <a:t> takip edilir.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Karbon ayak izi takibi yapılı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Balık kılçığı problem çözme tekniğini içinde barındırır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Mavi yaka ve beyaz yaka eğitimlerini , sınav ve notlarını takip edebilirsiniz.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QDMS Desteklidir.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000" b="1" dirty="0"/>
              <a:t>Bakım modülü tamamen cep telefonu üzerinde çalışabilir. Planlı bakım, arıza , plansız bakımları takip edip makilerinizde ömür takibi yapabilirsiniz.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47C04BB8-2E0F-A347-711E-B65B30AF0237}"/>
              </a:ext>
            </a:extLst>
          </p:cNvPr>
          <p:cNvSpPr txBox="1"/>
          <p:nvPr/>
        </p:nvSpPr>
        <p:spPr>
          <a:xfrm>
            <a:off x="2199330" y="4523835"/>
            <a:ext cx="61062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b="1" dirty="0"/>
              <a:t>Ar-</a:t>
            </a:r>
            <a:r>
              <a:rPr lang="tr-TR" sz="1200" b="1" dirty="0" err="1"/>
              <a:t>Ge</a:t>
            </a:r>
            <a:r>
              <a:rPr lang="tr-TR" sz="1200" b="1" dirty="0"/>
              <a:t> :Robot köpek Çapkın üretim de volta atacak. Sorunları size raporlayacak.</a:t>
            </a:r>
          </a:p>
          <a:p>
            <a:r>
              <a:rPr lang="tr-TR" sz="1200" b="1" dirty="0"/>
              <a:t>Ar-</a:t>
            </a:r>
            <a:r>
              <a:rPr lang="tr-TR" sz="1200" b="1" dirty="0" err="1"/>
              <a:t>Ge</a:t>
            </a:r>
            <a:r>
              <a:rPr lang="tr-TR" sz="1200" b="1" dirty="0"/>
              <a:t> :Kısa , Orta ,Uzun vadeli stratejik planlar sisteme girilip sapmalar raporlanabilecek</a:t>
            </a:r>
          </a:p>
          <a:p>
            <a:r>
              <a:rPr lang="tr-TR" sz="1200" b="1" dirty="0"/>
              <a:t>Ar-</a:t>
            </a:r>
            <a:r>
              <a:rPr lang="tr-TR" sz="1200" b="1" dirty="0" err="1"/>
              <a:t>Ge</a:t>
            </a:r>
            <a:r>
              <a:rPr lang="tr-TR" sz="1200" b="1" dirty="0"/>
              <a:t> : MRP1-MRP2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98425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8E5E5-0142-F840-32AB-C10064716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ndLogo">
            <a:extLst>
              <a:ext uri="{FF2B5EF4-FFF2-40B4-BE49-F238E27FC236}">
                <a16:creationId xmlns:a16="http://schemas.microsoft.com/office/drawing/2014/main" id="{FA870C1F-9EB1-F396-6DE3-48EC494FD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0000"/>
            <a:ext cx="585600" cy="57510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309B110C-46A6-9691-CAB6-6B424343CB80}"/>
              </a:ext>
            </a:extLst>
          </p:cNvPr>
          <p:cNvSpPr txBox="1"/>
          <p:nvPr/>
        </p:nvSpPr>
        <p:spPr>
          <a:xfrm>
            <a:off x="965000" y="158000"/>
            <a:ext cx="7900000" cy="3300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Yapay Zeka Destekli Üretim Sistemi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02D71285-05CA-61F1-C13E-66C0B2956220}"/>
              </a:ext>
            </a:extLst>
          </p:cNvPr>
          <p:cNvSpPr txBox="1"/>
          <p:nvPr/>
        </p:nvSpPr>
        <p:spPr>
          <a:xfrm>
            <a:off x="965000" y="500000"/>
            <a:ext cx="7900000" cy="26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Tek platformda 11 modül · her modülde </a:t>
            </a:r>
            <a:r>
              <a:rPr lang="tr-TR" sz="1100" b="1" dirty="0">
                <a:solidFill>
                  <a:srgbClr val="E53935"/>
                </a:solidFill>
                <a:latin typeface="Calibri" pitchFamily="34" charset="0"/>
              </a:rPr>
              <a:t>ENES</a:t>
            </a: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 yapay zeka asistanı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68D69EF-EF9A-1E0A-26C6-FE936D04F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20" y="259718"/>
            <a:ext cx="1576080" cy="330000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BD363F57-3672-F5E7-A288-DCF90A42B6E2}"/>
              </a:ext>
            </a:extLst>
          </p:cNvPr>
          <p:cNvSpPr/>
          <p:nvPr/>
        </p:nvSpPr>
        <p:spPr>
          <a:xfrm>
            <a:off x="1329054" y="760001"/>
            <a:ext cx="7610546" cy="10399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9" name="SloganText">
            <a:extLst>
              <a:ext uri="{FF2B5EF4-FFF2-40B4-BE49-F238E27FC236}">
                <a16:creationId xmlns:a16="http://schemas.microsoft.com/office/drawing/2014/main" id="{0D26D7DE-91BF-E2A5-9A31-B600EA0D8B56}"/>
              </a:ext>
            </a:extLst>
          </p:cNvPr>
          <p:cNvSpPr txBox="1"/>
          <p:nvPr/>
        </p:nvSpPr>
        <p:spPr>
          <a:xfrm>
            <a:off x="5966629" y="0"/>
            <a:ext cx="3045486" cy="25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anchor="ctr"/>
          <a:lstStyle/>
          <a:p>
            <a:pPr algn="ctr"/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UĞLA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ENEYİM,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ATIR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ç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ÖZÜM</a:t>
            </a:r>
            <a:endParaRPr lang="tr-TR" sz="1000" b="1" i="1" dirty="0"/>
          </a:p>
        </p:txBody>
      </p:sp>
      <p:sp>
        <p:nvSpPr>
          <p:cNvPr id="11" name="ContactBar">
            <a:extLst>
              <a:ext uri="{FF2B5EF4-FFF2-40B4-BE49-F238E27FC236}">
                <a16:creationId xmlns:a16="http://schemas.microsoft.com/office/drawing/2014/main" id="{F117D3A2-64E7-07D1-52F8-D76E05A53194}"/>
              </a:ext>
            </a:extLst>
          </p:cNvPr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tr-TR" sz="1000" b="1" dirty="0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sales@ensrobotics.com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www.ensrobotics.com  ·  www.ununited.net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1AA6075-80FB-FA44-EE5F-418231653AFC}"/>
              </a:ext>
            </a:extLst>
          </p:cNvPr>
          <p:cNvSpPr txBox="1"/>
          <p:nvPr/>
        </p:nvSpPr>
        <p:spPr>
          <a:xfrm>
            <a:off x="322809" y="708602"/>
            <a:ext cx="8616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u="sng" dirty="0" err="1">
                <a:solidFill>
                  <a:srgbClr val="FF0000"/>
                </a:solidFill>
                <a:latin typeface="Trebuchet MS" pitchFamily="34" charset="0"/>
              </a:rPr>
              <a:t>e</a:t>
            </a:r>
            <a:r>
              <a:rPr lang="tr-TR" sz="1600" b="1" u="sng" dirty="0" err="1">
                <a:solidFill>
                  <a:srgbClr val="1565C0"/>
                </a:solidFill>
                <a:latin typeface="Trebuchet MS" pitchFamily="34" charset="0"/>
              </a:rPr>
              <a:t>NS</a:t>
            </a:r>
            <a:r>
              <a:rPr lang="tr-TR" sz="1600" b="1" u="sng" dirty="0">
                <a:solidFill>
                  <a:srgbClr val="1565C0"/>
                </a:solidFill>
                <a:latin typeface="Trebuchet MS" pitchFamily="34" charset="0"/>
              </a:rPr>
              <a:t> Proje </a:t>
            </a:r>
            <a:r>
              <a:rPr lang="tr-TR" sz="1600" b="1" dirty="0">
                <a:solidFill>
                  <a:srgbClr val="1565C0"/>
                </a:solidFill>
                <a:latin typeface="Trebuchet MS" pitchFamily="34" charset="0"/>
              </a:rPr>
              <a:t>: Satış siparişi, Satın Alma Siparişi, Dış ticaret, </a:t>
            </a:r>
            <a:r>
              <a:rPr lang="tr-TR" sz="1600" b="1" dirty="0" err="1">
                <a:solidFill>
                  <a:srgbClr val="1565C0"/>
                </a:solidFill>
                <a:latin typeface="Trebuchet MS" pitchFamily="34" charset="0"/>
              </a:rPr>
              <a:t>Blokchain</a:t>
            </a:r>
            <a:endParaRPr lang="tr-TR" sz="1600" b="1" dirty="0">
              <a:solidFill>
                <a:srgbClr val="1565C0"/>
              </a:solidFill>
              <a:latin typeface="Trebuchet MS" pitchFamily="34" charset="0"/>
            </a:endParaRPr>
          </a:p>
          <a:p>
            <a:r>
              <a:rPr lang="tr-TR" sz="1600" b="1" u="sng" dirty="0">
                <a:solidFill>
                  <a:srgbClr val="1565C0"/>
                </a:solidFill>
                <a:latin typeface="Trebuchet MS" pitchFamily="34" charset="0"/>
              </a:rPr>
              <a:t>Demo ve eğitim videoları: https://www.youtube.com/@Ensrobotics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0E3FF3C8-0ACB-0EE9-66A3-E0C6C746F07E}"/>
              </a:ext>
            </a:extLst>
          </p:cNvPr>
          <p:cNvSpPr txBox="1"/>
          <p:nvPr/>
        </p:nvSpPr>
        <p:spPr>
          <a:xfrm>
            <a:off x="1531730" y="1365320"/>
            <a:ext cx="74667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b="1" dirty="0"/>
              <a:t>Proje Modülü değişik sektörlerde değişik amaçlar ile kullanılabilir.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tr-TR" sz="1100" b="1" dirty="0"/>
              <a:t>Yazılım ve Donanım Proje Yönetimi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tr-TR" sz="1100" b="1" dirty="0"/>
              <a:t>Tersane, Vagon, Makine üretimi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tr-TR" sz="1100" b="1" dirty="0"/>
              <a:t>Proje Üretimi Yapan firmalar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tr-TR" sz="1100" b="1" dirty="0"/>
              <a:t>İnşaat Firmaları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tr-TR" sz="1100" b="1" dirty="0"/>
              <a:t>Teknik çizimlerden proje görevleri oluşturulur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tr-TR" sz="1100" b="1" dirty="0"/>
              <a:t>Sözleşmeler ile gerçek fiyatlar ile çalışır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tr-TR" sz="1100" b="1" dirty="0"/>
              <a:t>Anlık Maliyet Takibi Yapılır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tr-TR" sz="1100" b="1" dirty="0"/>
              <a:t>Servis formu ile malzeme kullanımı, ekipman, genel gider faturaları giriş yapılır</a:t>
            </a:r>
            <a:r>
              <a:rPr lang="tr-TR" sz="1100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tr-TR" sz="11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tr-TR" sz="11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tr-TR" sz="1100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4267BDB-3F93-1545-DF49-F6A11EF94EB9}"/>
              </a:ext>
            </a:extLst>
          </p:cNvPr>
          <p:cNvSpPr txBox="1"/>
          <p:nvPr/>
        </p:nvSpPr>
        <p:spPr>
          <a:xfrm>
            <a:off x="1822074" y="4664583"/>
            <a:ext cx="5992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H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er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e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kran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b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aşka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b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ir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v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eri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k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aynağından ve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A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PI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d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en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ç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alışabilir.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B73AA8D-2172-3325-B8D7-38D1052B6C19}"/>
              </a:ext>
            </a:extLst>
          </p:cNvPr>
          <p:cNvSpPr txBox="1"/>
          <p:nvPr/>
        </p:nvSpPr>
        <p:spPr>
          <a:xfrm>
            <a:off x="1705708" y="4281854"/>
            <a:ext cx="610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Ar-</a:t>
            </a:r>
            <a:r>
              <a:rPr lang="tr-TR" dirty="0" err="1"/>
              <a:t>Ge</a:t>
            </a:r>
            <a:r>
              <a:rPr lang="tr-TR" dirty="0"/>
              <a:t>: İnşaat Sektöründe hak ediş raporları</a:t>
            </a:r>
          </a:p>
        </p:txBody>
      </p:sp>
      <p:pic>
        <p:nvPicPr>
          <p:cNvPr id="7" name="Img_Proje">
            <a:extLst>
              <a:ext uri="{FF2B5EF4-FFF2-40B4-BE49-F238E27FC236}">
                <a16:creationId xmlns:a16="http://schemas.microsoft.com/office/drawing/2014/main" id="{B31D674C-5062-EA10-69C6-03B707103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19" y="1412261"/>
            <a:ext cx="888425" cy="104000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78553FC5-0FCD-C4ED-E409-4A11F712E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325" y="3321123"/>
            <a:ext cx="2254626" cy="75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6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ndLogo">
            <a:extLst>
              <a:ext uri="{FF2B5EF4-FFF2-40B4-BE49-F238E27FC236}">
                <a16:creationId xmlns:a16="http://schemas.microsoft.com/office/drawing/2014/main" id="{C443004F-3A9A-9BD8-7619-C41A25208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0000"/>
            <a:ext cx="585600" cy="57510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77881583-B6D5-DCE0-B880-D4B73CF2885F}"/>
              </a:ext>
            </a:extLst>
          </p:cNvPr>
          <p:cNvSpPr txBox="1"/>
          <p:nvPr/>
        </p:nvSpPr>
        <p:spPr>
          <a:xfrm>
            <a:off x="965000" y="158000"/>
            <a:ext cx="7900000" cy="3300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Yapay Zeka Destekli Üretim Sistemi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785622E4-0517-067C-F506-77812286C6CB}"/>
              </a:ext>
            </a:extLst>
          </p:cNvPr>
          <p:cNvSpPr txBox="1"/>
          <p:nvPr/>
        </p:nvSpPr>
        <p:spPr>
          <a:xfrm>
            <a:off x="965000" y="500000"/>
            <a:ext cx="7900000" cy="26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Tek platformda 11 modül · her modülde </a:t>
            </a:r>
            <a:r>
              <a:rPr lang="tr-TR" sz="1100" b="1" dirty="0">
                <a:solidFill>
                  <a:srgbClr val="E53935"/>
                </a:solidFill>
                <a:latin typeface="Calibri" pitchFamily="34" charset="0"/>
              </a:rPr>
              <a:t>ENES</a:t>
            </a: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 yapay zeka asistanı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97CD103-AA2B-6F2B-8D47-A85210F09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20" y="259718"/>
            <a:ext cx="1576080" cy="330000"/>
          </a:xfrm>
          <a:prstGeom prst="rect">
            <a:avLst/>
          </a:prstGeom>
        </p:spPr>
      </p:pic>
      <p:sp>
        <p:nvSpPr>
          <p:cNvPr id="6" name="SloganText">
            <a:extLst>
              <a:ext uri="{FF2B5EF4-FFF2-40B4-BE49-F238E27FC236}">
                <a16:creationId xmlns:a16="http://schemas.microsoft.com/office/drawing/2014/main" id="{D8F80895-D7B3-9CD6-7E37-A8C1A586F7E6}"/>
              </a:ext>
            </a:extLst>
          </p:cNvPr>
          <p:cNvSpPr txBox="1"/>
          <p:nvPr/>
        </p:nvSpPr>
        <p:spPr>
          <a:xfrm>
            <a:off x="5966629" y="0"/>
            <a:ext cx="3045486" cy="25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anchor="ctr"/>
          <a:lstStyle/>
          <a:p>
            <a:pPr algn="ctr"/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UĞLA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ENEYİM,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ATIR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ç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ÖZÜM</a:t>
            </a:r>
            <a:endParaRPr lang="tr-TR" sz="1000" b="1" i="1" dirty="0"/>
          </a:p>
        </p:txBody>
      </p:sp>
      <p:sp>
        <p:nvSpPr>
          <p:cNvPr id="20" name="Card01"/>
          <p:cNvSpPr/>
          <p:nvPr/>
        </p:nvSpPr>
        <p:spPr>
          <a:xfrm>
            <a:off x="380000" y="1000000"/>
            <a:ext cx="2600000" cy="172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D6E2EF"/>
            </a:solidFill>
          </a:ln>
          <a:effectLst>
            <a:outerShdw blurRad="90000" dist="30000" dir="5400000" rotWithShape="0">
              <a:srgbClr val="1565C0">
                <a:alpha val="16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21" name="Badge01"/>
          <p:cNvSpPr/>
          <p:nvPr/>
        </p:nvSpPr>
        <p:spPr>
          <a:xfrm>
            <a:off x="560000" y="1165000"/>
            <a:ext cx="470000" cy="470000"/>
          </a:xfrm>
          <a:prstGeom prst="roundRect">
            <a:avLst>
              <a:gd name="adj" fmla="val 22000"/>
            </a:avLst>
          </a:prstGeom>
          <a:solidFill>
            <a:srgbClr val="1565C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tr-TR" sz="1400" b="1">
                <a:solidFill>
                  <a:srgbClr val="FFFFFF"/>
                </a:solidFill>
                <a:latin typeface="Trebuchet MS"/>
              </a:rPr>
              <a:t>01</a:t>
            </a:r>
          </a:p>
        </p:txBody>
      </p:sp>
      <p:sp>
        <p:nvSpPr>
          <p:cNvPr id="22" name="Head01"/>
          <p:cNvSpPr txBox="1"/>
          <p:nvPr/>
        </p:nvSpPr>
        <p:spPr>
          <a:xfrm>
            <a:off x="1100000" y="1165000"/>
            <a:ext cx="1720000" cy="47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marL="0" indent="0">
              <a:buNone/>
            </a:pPr>
            <a:r>
              <a:rPr lang="tr-TR" sz="1300" b="1">
                <a:solidFill>
                  <a:srgbClr val="1565C0"/>
                </a:solidFill>
                <a:latin typeface="Trebuchet MS"/>
              </a:rPr>
              <a:t>Esnek Kiralama</a:t>
            </a:r>
          </a:p>
        </p:txBody>
      </p:sp>
      <p:sp>
        <p:nvSpPr>
          <p:cNvPr id="23" name="Body01"/>
          <p:cNvSpPr txBox="1"/>
          <p:nvPr/>
        </p:nvSpPr>
        <p:spPr>
          <a:xfrm>
            <a:off x="560000" y="1760000"/>
            <a:ext cx="2240000" cy="810000"/>
          </a:xfrm>
          <a:prstGeom prst="rect">
            <a:avLst/>
          </a:prstGeom>
          <a:noFill/>
        </p:spPr>
        <p:txBody>
          <a:bodyPr wrap="square" lIns="0" tIns="0" rIns="0" bIns="0" anchor="t"/>
          <a:lstStyle/>
          <a:p>
            <a:pPr marL="0" indent="0">
              <a:buNone/>
            </a:pPr>
            <a:r>
              <a:rPr lang="tr-TR" sz="1050" dirty="0">
                <a:solidFill>
                  <a:srgbClr val="546E7A"/>
                </a:solidFill>
                <a:latin typeface="Calibri"/>
              </a:rPr>
              <a:t>Lisanslar Orka, </a:t>
            </a:r>
            <a:r>
              <a:rPr lang="tr-TR" sz="1050" dirty="0" err="1">
                <a:solidFill>
                  <a:srgbClr val="546E7A"/>
                </a:solidFill>
                <a:latin typeface="Calibri"/>
              </a:rPr>
              <a:t>eNS</a:t>
            </a:r>
            <a:r>
              <a:rPr lang="tr-TR" sz="1050" dirty="0">
                <a:solidFill>
                  <a:srgbClr val="546E7A"/>
                </a:solidFill>
                <a:latin typeface="Calibri"/>
              </a:rPr>
              <a:t> ve </a:t>
            </a:r>
            <a:r>
              <a:rPr lang="tr-TR" sz="1050" dirty="0" err="1">
                <a:solidFill>
                  <a:srgbClr val="546E7A"/>
                </a:solidFill>
                <a:latin typeface="Calibri"/>
              </a:rPr>
              <a:t>uNUNITED</a:t>
            </a:r>
            <a:r>
              <a:rPr lang="tr-TR" sz="1050" dirty="0">
                <a:solidFill>
                  <a:srgbClr val="546E7A"/>
                </a:solidFill>
                <a:latin typeface="Calibri"/>
              </a:rPr>
              <a:t> aylık kiralama ile satılır.</a:t>
            </a:r>
          </a:p>
        </p:txBody>
      </p:sp>
      <p:sp>
        <p:nvSpPr>
          <p:cNvPr id="24" name="Card02"/>
          <p:cNvSpPr/>
          <p:nvPr/>
        </p:nvSpPr>
        <p:spPr>
          <a:xfrm>
            <a:off x="3242000" y="1000000"/>
            <a:ext cx="2600000" cy="172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D6E2EF"/>
            </a:solidFill>
          </a:ln>
          <a:effectLst>
            <a:outerShdw blurRad="90000" dist="30000" dir="5400000" rotWithShape="0">
              <a:srgbClr val="1565C0">
                <a:alpha val="16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25" name="Badge02"/>
          <p:cNvSpPr/>
          <p:nvPr/>
        </p:nvSpPr>
        <p:spPr>
          <a:xfrm>
            <a:off x="3422000" y="1165000"/>
            <a:ext cx="470000" cy="470000"/>
          </a:xfrm>
          <a:prstGeom prst="roundRect">
            <a:avLst>
              <a:gd name="adj" fmla="val 22000"/>
            </a:avLst>
          </a:prstGeom>
          <a:solidFill>
            <a:srgbClr val="1565C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tr-TR" sz="1400" b="1">
                <a:solidFill>
                  <a:srgbClr val="FFFFFF"/>
                </a:solidFill>
                <a:latin typeface="Trebuchet MS"/>
              </a:rPr>
              <a:t>02</a:t>
            </a:r>
          </a:p>
        </p:txBody>
      </p:sp>
      <p:sp>
        <p:nvSpPr>
          <p:cNvPr id="26" name="Head02"/>
          <p:cNvSpPr txBox="1"/>
          <p:nvPr/>
        </p:nvSpPr>
        <p:spPr>
          <a:xfrm>
            <a:off x="3962000" y="1165000"/>
            <a:ext cx="1720000" cy="47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marL="0" indent="0">
              <a:buNone/>
            </a:pPr>
            <a:r>
              <a:rPr lang="tr-TR" sz="1300" b="1">
                <a:solidFill>
                  <a:srgbClr val="1565C0"/>
                </a:solidFill>
                <a:latin typeface="Trebuchet MS"/>
              </a:rPr>
              <a:t>Şeffaf Fiyatlama</a:t>
            </a:r>
          </a:p>
        </p:txBody>
      </p:sp>
      <p:sp>
        <p:nvSpPr>
          <p:cNvPr id="27" name="Body02"/>
          <p:cNvSpPr txBox="1"/>
          <p:nvPr/>
        </p:nvSpPr>
        <p:spPr>
          <a:xfrm>
            <a:off x="3422000" y="1760000"/>
            <a:ext cx="2240000" cy="810000"/>
          </a:xfrm>
          <a:prstGeom prst="rect">
            <a:avLst/>
          </a:prstGeom>
          <a:noFill/>
        </p:spPr>
        <p:txBody>
          <a:bodyPr wrap="square" lIns="0" tIns="0" rIns="0" bIns="0" anchor="t"/>
          <a:lstStyle/>
          <a:p>
            <a:pPr marL="0" indent="0">
              <a:buNone/>
            </a:pPr>
            <a:r>
              <a:rPr lang="tr-TR" sz="1050" dirty="0">
                <a:solidFill>
                  <a:srgbClr val="546E7A"/>
                </a:solidFill>
                <a:latin typeface="Calibri"/>
              </a:rPr>
              <a:t>Fiyatlar TRY olarak verilir ve  yılda bir kez TEFE-TÜFE oranında güncellenir.</a:t>
            </a:r>
          </a:p>
        </p:txBody>
      </p:sp>
      <p:sp>
        <p:nvSpPr>
          <p:cNvPr id="28" name="Card03"/>
          <p:cNvSpPr/>
          <p:nvPr/>
        </p:nvSpPr>
        <p:spPr>
          <a:xfrm>
            <a:off x="6104000" y="1000000"/>
            <a:ext cx="2600000" cy="172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D6E2EF"/>
            </a:solidFill>
          </a:ln>
          <a:effectLst>
            <a:outerShdw blurRad="90000" dist="30000" dir="5400000" rotWithShape="0">
              <a:srgbClr val="1565C0">
                <a:alpha val="16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29" name="Badge03"/>
          <p:cNvSpPr/>
          <p:nvPr/>
        </p:nvSpPr>
        <p:spPr>
          <a:xfrm>
            <a:off x="6284000" y="1165000"/>
            <a:ext cx="470000" cy="470000"/>
          </a:xfrm>
          <a:prstGeom prst="roundRect">
            <a:avLst>
              <a:gd name="adj" fmla="val 22000"/>
            </a:avLst>
          </a:prstGeom>
          <a:solidFill>
            <a:srgbClr val="1565C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tr-TR" sz="1400" b="1">
                <a:solidFill>
                  <a:srgbClr val="FFFFFF"/>
                </a:solidFill>
                <a:latin typeface="Trebuchet MS"/>
              </a:rPr>
              <a:t>03</a:t>
            </a:r>
          </a:p>
        </p:txBody>
      </p:sp>
      <p:sp>
        <p:nvSpPr>
          <p:cNvPr id="30" name="Head03"/>
          <p:cNvSpPr txBox="1"/>
          <p:nvPr/>
        </p:nvSpPr>
        <p:spPr>
          <a:xfrm>
            <a:off x="6824000" y="1165000"/>
            <a:ext cx="1720000" cy="47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marL="0" indent="0">
              <a:buNone/>
            </a:pPr>
            <a:r>
              <a:rPr lang="tr-TR" sz="1300" b="1">
                <a:solidFill>
                  <a:srgbClr val="1565C0"/>
                </a:solidFill>
                <a:latin typeface="Trebuchet MS"/>
              </a:rPr>
              <a:t>Modüler Yapı</a:t>
            </a:r>
          </a:p>
        </p:txBody>
      </p:sp>
      <p:sp>
        <p:nvSpPr>
          <p:cNvPr id="31" name="Body03"/>
          <p:cNvSpPr txBox="1"/>
          <p:nvPr/>
        </p:nvSpPr>
        <p:spPr>
          <a:xfrm>
            <a:off x="6284000" y="1760000"/>
            <a:ext cx="2240000" cy="810000"/>
          </a:xfrm>
          <a:prstGeom prst="rect">
            <a:avLst/>
          </a:prstGeom>
          <a:noFill/>
        </p:spPr>
        <p:txBody>
          <a:bodyPr wrap="square" lIns="0" tIns="0" rIns="0" bIns="0" anchor="t"/>
          <a:lstStyle/>
          <a:p>
            <a:pPr marL="0" indent="0">
              <a:buNone/>
            </a:pPr>
            <a:r>
              <a:rPr lang="tr-TR" sz="1050">
                <a:solidFill>
                  <a:srgbClr val="546E7A"/>
                </a:solidFill>
                <a:latin typeface="Calibri"/>
              </a:rPr>
              <a:t>Tüm modüller birbirinden bağımsız, ayrı ayrı satın alınabilir.</a:t>
            </a:r>
          </a:p>
        </p:txBody>
      </p:sp>
      <p:sp>
        <p:nvSpPr>
          <p:cNvPr id="32" name="Card04"/>
          <p:cNvSpPr/>
          <p:nvPr/>
        </p:nvSpPr>
        <p:spPr>
          <a:xfrm>
            <a:off x="380000" y="3020000"/>
            <a:ext cx="2600000" cy="172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D6E2EF"/>
            </a:solidFill>
          </a:ln>
          <a:effectLst>
            <a:outerShdw blurRad="90000" dist="30000" dir="5400000" rotWithShape="0">
              <a:srgbClr val="1565C0">
                <a:alpha val="16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33" name="Badge04"/>
          <p:cNvSpPr/>
          <p:nvPr/>
        </p:nvSpPr>
        <p:spPr>
          <a:xfrm>
            <a:off x="560000" y="3185000"/>
            <a:ext cx="470000" cy="470000"/>
          </a:xfrm>
          <a:prstGeom prst="roundRect">
            <a:avLst>
              <a:gd name="adj" fmla="val 22000"/>
            </a:avLst>
          </a:prstGeom>
          <a:solidFill>
            <a:srgbClr val="1565C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tr-TR" sz="1400" b="1">
                <a:solidFill>
                  <a:srgbClr val="FFFFFF"/>
                </a:solidFill>
                <a:latin typeface="Trebuchet MS"/>
              </a:rPr>
              <a:t>04</a:t>
            </a:r>
          </a:p>
        </p:txBody>
      </p:sp>
      <p:sp>
        <p:nvSpPr>
          <p:cNvPr id="34" name="Head04"/>
          <p:cNvSpPr txBox="1"/>
          <p:nvPr/>
        </p:nvSpPr>
        <p:spPr>
          <a:xfrm>
            <a:off x="1100000" y="3185000"/>
            <a:ext cx="1720000" cy="47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marL="0" indent="0">
              <a:buNone/>
            </a:pPr>
            <a:r>
              <a:rPr lang="tr-TR" sz="1300" b="1">
                <a:solidFill>
                  <a:srgbClr val="1565C0"/>
                </a:solidFill>
                <a:latin typeface="Trebuchet MS"/>
              </a:rPr>
              <a:t>Kolay Fesih</a:t>
            </a:r>
          </a:p>
        </p:txBody>
      </p:sp>
      <p:sp>
        <p:nvSpPr>
          <p:cNvPr id="35" name="Body04"/>
          <p:cNvSpPr txBox="1"/>
          <p:nvPr/>
        </p:nvSpPr>
        <p:spPr>
          <a:xfrm>
            <a:off x="560000" y="3780000"/>
            <a:ext cx="2240000" cy="810000"/>
          </a:xfrm>
          <a:prstGeom prst="rect">
            <a:avLst/>
          </a:prstGeom>
          <a:noFill/>
        </p:spPr>
        <p:txBody>
          <a:bodyPr wrap="square" lIns="0" tIns="0" rIns="0" bIns="0" anchor="t"/>
          <a:lstStyle/>
          <a:p>
            <a:pPr marL="0" indent="0">
              <a:buNone/>
            </a:pPr>
            <a:r>
              <a:rPr lang="tr-TR" sz="1050" dirty="0">
                <a:solidFill>
                  <a:srgbClr val="546E7A"/>
                </a:solidFill>
                <a:latin typeface="Calibri"/>
              </a:rPr>
              <a:t>1 ay önceden bildirimle sözleşme istediğiniz zaman feshedilir</a:t>
            </a:r>
          </a:p>
          <a:p>
            <a:pPr marL="0" indent="0">
              <a:buNone/>
            </a:pPr>
            <a:r>
              <a:rPr lang="tr-TR" sz="1050" dirty="0">
                <a:solidFill>
                  <a:srgbClr val="546E7A"/>
                </a:solidFill>
                <a:latin typeface="Calibri"/>
              </a:rPr>
              <a:t>Orka Lisansları 12 Ay Sonra Feshedilebilir.</a:t>
            </a:r>
          </a:p>
        </p:txBody>
      </p:sp>
      <p:sp>
        <p:nvSpPr>
          <p:cNvPr id="36" name="Card05"/>
          <p:cNvSpPr/>
          <p:nvPr/>
        </p:nvSpPr>
        <p:spPr>
          <a:xfrm>
            <a:off x="3242000" y="3020000"/>
            <a:ext cx="2600000" cy="172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D6E2EF"/>
            </a:solidFill>
          </a:ln>
          <a:effectLst>
            <a:outerShdw blurRad="90000" dist="30000" dir="5400000" rotWithShape="0">
              <a:srgbClr val="1565C0">
                <a:alpha val="16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37" name="Badge05"/>
          <p:cNvSpPr/>
          <p:nvPr/>
        </p:nvSpPr>
        <p:spPr>
          <a:xfrm>
            <a:off x="3422000" y="3185000"/>
            <a:ext cx="470000" cy="470000"/>
          </a:xfrm>
          <a:prstGeom prst="roundRect">
            <a:avLst>
              <a:gd name="adj" fmla="val 22000"/>
            </a:avLst>
          </a:prstGeom>
          <a:solidFill>
            <a:srgbClr val="1565C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tr-TR" sz="1400" b="1">
                <a:solidFill>
                  <a:srgbClr val="FFFFFF"/>
                </a:solidFill>
                <a:latin typeface="Trebuchet MS"/>
              </a:rPr>
              <a:t>05</a:t>
            </a:r>
          </a:p>
        </p:txBody>
      </p:sp>
      <p:sp>
        <p:nvSpPr>
          <p:cNvPr id="38" name="Head05"/>
          <p:cNvSpPr txBox="1"/>
          <p:nvPr/>
        </p:nvSpPr>
        <p:spPr>
          <a:xfrm>
            <a:off x="3962000" y="3185000"/>
            <a:ext cx="1720000" cy="47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marL="0" indent="0">
              <a:buNone/>
            </a:pPr>
            <a:r>
              <a:rPr lang="tr-TR" sz="1300" b="1">
                <a:solidFill>
                  <a:srgbClr val="1565C0"/>
                </a:solidFill>
                <a:latin typeface="Trebuchet MS"/>
              </a:rPr>
              <a:t>Veri Teslimi</a:t>
            </a:r>
          </a:p>
        </p:txBody>
      </p:sp>
      <p:sp>
        <p:nvSpPr>
          <p:cNvPr id="39" name="Body05"/>
          <p:cNvSpPr txBox="1"/>
          <p:nvPr/>
        </p:nvSpPr>
        <p:spPr>
          <a:xfrm>
            <a:off x="3422000" y="3780000"/>
            <a:ext cx="2240000" cy="810000"/>
          </a:xfrm>
          <a:prstGeom prst="rect">
            <a:avLst/>
          </a:prstGeom>
          <a:noFill/>
        </p:spPr>
        <p:txBody>
          <a:bodyPr wrap="square" lIns="0" tIns="0" rIns="0" bIns="0" anchor="t"/>
          <a:lstStyle/>
          <a:p>
            <a:pPr marL="0" indent="0">
              <a:buNone/>
            </a:pPr>
            <a:r>
              <a:rPr lang="tr-TR" sz="1050">
                <a:solidFill>
                  <a:srgbClr val="546E7A"/>
                </a:solidFill>
                <a:latin typeface="Calibri"/>
              </a:rPr>
              <a:t>Fesihte bilgileriniz otomatik olarak Excel'e aktarılıp size iletilir.</a:t>
            </a:r>
          </a:p>
        </p:txBody>
      </p:sp>
      <p:sp>
        <p:nvSpPr>
          <p:cNvPr id="40" name="Card06"/>
          <p:cNvSpPr/>
          <p:nvPr/>
        </p:nvSpPr>
        <p:spPr>
          <a:xfrm>
            <a:off x="6104000" y="3020000"/>
            <a:ext cx="2600000" cy="17200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D6E2EF"/>
            </a:solidFill>
          </a:ln>
          <a:effectLst>
            <a:outerShdw blurRad="90000" dist="30000" dir="5400000" rotWithShape="0">
              <a:srgbClr val="1565C0">
                <a:alpha val="16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41" name="Badge06"/>
          <p:cNvSpPr/>
          <p:nvPr/>
        </p:nvSpPr>
        <p:spPr>
          <a:xfrm>
            <a:off x="6284000" y="3185000"/>
            <a:ext cx="470000" cy="470000"/>
          </a:xfrm>
          <a:prstGeom prst="roundRect">
            <a:avLst>
              <a:gd name="adj" fmla="val 22000"/>
            </a:avLst>
          </a:prstGeom>
          <a:solidFill>
            <a:srgbClr val="1565C0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tr-TR" sz="1400" b="1">
                <a:solidFill>
                  <a:srgbClr val="FFFFFF"/>
                </a:solidFill>
                <a:latin typeface="Trebuchet MS"/>
              </a:rPr>
              <a:t>06</a:t>
            </a:r>
          </a:p>
        </p:txBody>
      </p:sp>
      <p:sp>
        <p:nvSpPr>
          <p:cNvPr id="42" name="Head06"/>
          <p:cNvSpPr txBox="1"/>
          <p:nvPr/>
        </p:nvSpPr>
        <p:spPr>
          <a:xfrm>
            <a:off x="6824000" y="3185000"/>
            <a:ext cx="1720000" cy="47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marL="0" indent="0">
              <a:buNone/>
            </a:pPr>
            <a:r>
              <a:rPr lang="tr-TR" sz="1300" b="1">
                <a:solidFill>
                  <a:srgbClr val="1565C0"/>
                </a:solidFill>
                <a:latin typeface="Trebuchet MS"/>
              </a:rPr>
              <a:t>KVKK Uyumu</a:t>
            </a:r>
          </a:p>
        </p:txBody>
      </p:sp>
      <p:sp>
        <p:nvSpPr>
          <p:cNvPr id="43" name="Body06"/>
          <p:cNvSpPr txBox="1"/>
          <p:nvPr/>
        </p:nvSpPr>
        <p:spPr>
          <a:xfrm>
            <a:off x="6284000" y="3780000"/>
            <a:ext cx="2240000" cy="810000"/>
          </a:xfrm>
          <a:prstGeom prst="rect">
            <a:avLst/>
          </a:prstGeom>
          <a:noFill/>
        </p:spPr>
        <p:txBody>
          <a:bodyPr wrap="square" lIns="0" tIns="0" rIns="0" bIns="0" anchor="t"/>
          <a:lstStyle/>
          <a:p>
            <a:pPr marL="0" indent="0">
              <a:buNone/>
            </a:pPr>
            <a:r>
              <a:rPr lang="tr-TR" sz="1050">
                <a:solidFill>
                  <a:srgbClr val="546E7A"/>
                </a:solidFill>
                <a:latin typeface="Calibri"/>
              </a:rPr>
              <a:t>eNSRobotics tüm süreçlerinde KVKK mevzuatına tam uyumludur.</a:t>
            </a:r>
          </a:p>
        </p:txBody>
      </p:sp>
    </p:spTree>
    <p:extLst>
      <p:ext uri="{BB962C8B-B14F-4D97-AF65-F5344CB8AC3E}">
        <p14:creationId xmlns:p14="http://schemas.microsoft.com/office/powerpoint/2010/main" val="3508118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losing">
    <p:bg>
      <p:bgPr>
        <a:solidFill>
          <a:srgbClr val="1565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3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000" y="335000"/>
            <a:ext cx="2000000" cy="1960000"/>
          </a:xfrm>
          <a:prstGeom prst="rect">
            <a:avLst/>
          </a:prstGeom>
        </p:spPr>
      </p:pic>
      <p:sp>
        <p:nvSpPr>
          <p:cNvPr id="4" name="ThankYou"/>
          <p:cNvSpPr txBox="1"/>
          <p:nvPr/>
        </p:nvSpPr>
        <p:spPr>
          <a:xfrm>
            <a:off x="457200" y="2600000"/>
            <a:ext cx="8229600" cy="50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3200" b="1" dirty="0">
                <a:solidFill>
                  <a:srgbClr val="FFFFFF"/>
                </a:solidFill>
                <a:latin typeface="Trebuchet MS" pitchFamily="34" charset="0"/>
              </a:rPr>
              <a:t>Teşekkürler</a:t>
            </a:r>
          </a:p>
          <a:p>
            <a:pPr marL="0" indent="0" algn="ctr">
              <a:buNone/>
            </a:pPr>
            <a:endParaRPr lang="tr-TR" sz="32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5" name="Subtitle"/>
          <p:cNvSpPr txBox="1"/>
          <p:nvPr/>
        </p:nvSpPr>
        <p:spPr>
          <a:xfrm>
            <a:off x="457200" y="3100000"/>
            <a:ext cx="8229600" cy="35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1400" dirty="0" err="1">
                <a:solidFill>
                  <a:srgbClr val="BBDEFB"/>
                </a:solidFill>
                <a:latin typeface="Calibri" pitchFamily="34" charset="0"/>
              </a:rPr>
              <a:t>eNS</a:t>
            </a:r>
            <a:r>
              <a:rPr lang="tr-TR" sz="1400" dirty="0">
                <a:solidFill>
                  <a:srgbClr val="BBDEFB"/>
                </a:solidFill>
                <a:latin typeface="Calibri" pitchFamily="34" charset="0"/>
              </a:rPr>
              <a:t> Proje Modülü ile projelerinizi uçtan uca yönetin.</a:t>
            </a:r>
          </a:p>
          <a:p>
            <a:pPr marL="0" indent="0" algn="ctr">
              <a:buNone/>
            </a:pPr>
            <a:endParaRPr lang="tr-TR" sz="1400" dirty="0">
              <a:solidFill>
                <a:srgbClr val="BBDEFB"/>
              </a:solidFill>
              <a:latin typeface="Calibri" pitchFamily="34" charset="0"/>
            </a:endParaRPr>
          </a:p>
          <a:p>
            <a:pPr marL="0" indent="0" algn="ctr">
              <a:buNone/>
            </a:pPr>
            <a:r>
              <a:rPr lang="tr-TR" sz="1400" dirty="0">
                <a:solidFill>
                  <a:srgbClr val="BBDEFB"/>
                </a:solidFill>
                <a:latin typeface="Calibri" pitchFamily="34" charset="0"/>
              </a:rPr>
              <a:t>Değerli Siparişlerinizi ensrobotics.com/portal girişinden </a:t>
            </a:r>
            <a:r>
              <a:rPr lang="tr-TR" sz="1400" dirty="0" err="1">
                <a:solidFill>
                  <a:srgbClr val="BBDEFB"/>
                </a:solidFill>
                <a:latin typeface="Calibri" pitchFamily="34" charset="0"/>
              </a:rPr>
              <a:t>vebilirsiniz</a:t>
            </a:r>
            <a:endParaRPr lang="tr-TR" sz="1400" dirty="0">
              <a:solidFill>
                <a:srgbClr val="BBDEFB"/>
              </a:solidFill>
              <a:latin typeface="Calibri" pitchFamily="34" charset="0"/>
            </a:endParaRPr>
          </a:p>
        </p:txBody>
      </p:sp>
      <p:sp>
        <p:nvSpPr>
          <p:cNvPr id="6" name="ContactInfo"/>
          <p:cNvSpPr txBox="1"/>
          <p:nvPr/>
        </p:nvSpPr>
        <p:spPr>
          <a:xfrm>
            <a:off x="457200" y="3800000"/>
            <a:ext cx="8229600" cy="8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>
                <a:solidFill>
                  <a:srgbClr val="FFFFFF"/>
                </a:solidFill>
                <a:latin typeface="Calibri" pitchFamily="34" charset="0"/>
              </a:rPr>
              <a:t>Salih DÜZEL</a:t>
            </a:r>
          </a:p>
          <a:p>
            <a:pPr marL="0" indent="0" algn="ctr">
              <a:buNone/>
            </a:pPr>
            <a:r>
              <a:rPr lang="tr-TR" sz="1200">
                <a:solidFill>
                  <a:srgbClr val="BBDEFB"/>
                </a:solidFill>
                <a:latin typeface="Calibri" pitchFamily="34" charset="0"/>
              </a:rPr>
              <a:t>0 533 170 73 48  ·  sales@ensrobotics.com</a:t>
            </a:r>
          </a:p>
          <a:p>
            <a:pPr marL="0" indent="0" algn="ctr">
              <a:buNone/>
            </a:pPr>
            <a:r>
              <a:rPr lang="tr-TR" sz="1200">
                <a:solidFill>
                  <a:srgbClr val="BBDEFB"/>
                </a:solidFill>
                <a:latin typeface="Calibri" pitchFamily="34" charset="0"/>
              </a:rPr>
              <a:t>www.ensrobotics.com  ·  www.ununited.net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1565C0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3" name="RedAccent"/>
          <p:cNvSpPr/>
          <p:nvPr/>
        </p:nvSpPr>
        <p:spPr>
          <a:xfrm>
            <a:off x="0" y="0"/>
            <a:ext cx="1126543" cy="45719"/>
          </a:xfrm>
          <a:prstGeom prst="rect">
            <a:avLst/>
          </a:prstGeom>
          <a:solidFill>
            <a:srgbClr val="E53935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80" name="Title"/>
          <p:cNvSpPr txBox="1"/>
          <p:nvPr/>
        </p:nvSpPr>
        <p:spPr>
          <a:xfrm>
            <a:off x="269225" y="4112019"/>
            <a:ext cx="2300000" cy="939825"/>
          </a:xfrm>
          <a:prstGeom prst="rect">
            <a:avLst/>
          </a:prstGeom>
          <a:noFill/>
        </p:spPr>
        <p:txBody>
          <a:bodyPr wrap="square" lIns="0" tIns="0" rIns="0" bIns="0" anchor="t"/>
          <a:lstStyle/>
          <a:p>
            <a:pPr algn="l">
              <a:buNone/>
            </a:pPr>
            <a:r>
              <a:rPr lang="tr-TR" sz="1400" b="1" dirty="0">
                <a:solidFill>
                  <a:srgbClr val="1565C0"/>
                </a:solidFill>
                <a:latin typeface="Trebuchet MS" pitchFamily="34" charset="0"/>
              </a:rPr>
              <a:t>BI Modülü</a:t>
            </a:r>
          </a:p>
          <a:p>
            <a:pPr algn="l">
              <a:buNone/>
            </a:pPr>
            <a:r>
              <a:rPr lang="tr-TR" sz="1000" b="1" dirty="0">
                <a:solidFill>
                  <a:srgbClr val="E53935"/>
                </a:solidFill>
                <a:latin typeface="Calibri" pitchFamily="34" charset="0"/>
              </a:rPr>
              <a:t>Entegrasyon Mimarisi</a:t>
            </a:r>
          </a:p>
          <a:p>
            <a:pPr algn="l">
              <a:buNone/>
            </a:pPr>
            <a:r>
              <a:rPr lang="tr-TR" sz="1100" b="1" dirty="0">
                <a:latin typeface="Calibri" pitchFamily="34" charset="0"/>
              </a:rPr>
              <a:t>API &lt;-&gt;API</a:t>
            </a:r>
          </a:p>
          <a:p>
            <a:pPr algn="l">
              <a:buNone/>
            </a:pPr>
            <a:r>
              <a:rPr lang="tr-TR" sz="1100" b="1" dirty="0">
                <a:latin typeface="Calibri" pitchFamily="34" charset="0"/>
              </a:rPr>
              <a:t>API &lt;-&gt;DS</a:t>
            </a:r>
          </a:p>
          <a:p>
            <a:pPr algn="l">
              <a:buNone/>
            </a:pPr>
            <a:r>
              <a:rPr lang="tr-TR" sz="1100" b="1" dirty="0">
                <a:latin typeface="Calibri" pitchFamily="34" charset="0"/>
              </a:rPr>
              <a:t>DS  &lt;-&gt;DS</a:t>
            </a:r>
          </a:p>
          <a:p>
            <a:pPr algn="l">
              <a:buNone/>
            </a:pPr>
            <a:endParaRPr lang="tr-TR" sz="1000" b="1" dirty="0">
              <a:solidFill>
                <a:srgbClr val="E53935"/>
              </a:solidFill>
              <a:latin typeface="Calibri" pitchFamily="34" charset="0"/>
            </a:endParaRPr>
          </a:p>
        </p:txBody>
      </p:sp>
      <p:sp>
        <p:nvSpPr>
          <p:cNvPr id="201" name="orbit"/>
          <p:cNvSpPr/>
          <p:nvPr/>
        </p:nvSpPr>
        <p:spPr>
          <a:xfrm>
            <a:off x="3052000" y="1760000"/>
            <a:ext cx="3040000" cy="1760000"/>
          </a:xfrm>
          <a:prstGeom prst="ellipse">
            <a:avLst/>
          </a:prstGeom>
          <a:noFill/>
          <a:ln w="9525">
            <a:solidFill>
              <a:srgbClr val="BCCAD6"/>
            </a:solidFill>
            <a:prstDash val="sysDot"/>
          </a:ln>
        </p:spPr>
        <p:txBody>
          <a:bodyPr/>
          <a:lstStyle/>
          <a:p>
            <a:endParaRPr lang="tr-TR"/>
          </a:p>
        </p:txBody>
      </p:sp>
      <p:sp>
        <p:nvSpPr>
          <p:cNvPr id="202" name="orbit"/>
          <p:cNvSpPr/>
          <p:nvPr/>
        </p:nvSpPr>
        <p:spPr>
          <a:xfrm>
            <a:off x="2192000" y="1410000"/>
            <a:ext cx="4760000" cy="2460000"/>
          </a:xfrm>
          <a:prstGeom prst="ellipse">
            <a:avLst/>
          </a:prstGeom>
          <a:noFill/>
          <a:ln w="9525">
            <a:solidFill>
              <a:srgbClr val="C7D2DE"/>
            </a:solidFill>
            <a:prstDash val="sysDot"/>
          </a:ln>
        </p:spPr>
        <p:txBody>
          <a:bodyPr/>
          <a:lstStyle/>
          <a:p>
            <a:endParaRPr lang="tr-TR"/>
          </a:p>
        </p:txBody>
      </p:sp>
      <p:sp>
        <p:nvSpPr>
          <p:cNvPr id="203" name="orbit"/>
          <p:cNvSpPr/>
          <p:nvPr/>
        </p:nvSpPr>
        <p:spPr>
          <a:xfrm>
            <a:off x="1012000" y="1140000"/>
            <a:ext cx="7120000" cy="3000000"/>
          </a:xfrm>
          <a:prstGeom prst="ellipse">
            <a:avLst/>
          </a:prstGeom>
          <a:noFill/>
          <a:ln w="9525">
            <a:solidFill>
              <a:srgbClr val="AFC4DC"/>
            </a:solidFill>
            <a:prstDash val="sysDot"/>
          </a:ln>
        </p:spPr>
        <p:txBody>
          <a:bodyPr/>
          <a:lstStyle/>
          <a:p>
            <a:endParaRPr lang="tr-TR"/>
          </a:p>
        </p:txBody>
      </p:sp>
      <p:cxnSp>
        <p:nvCxnSpPr>
          <p:cNvPr id="204" name="flow"/>
          <p:cNvCxnSpPr/>
          <p:nvPr/>
        </p:nvCxnSpPr>
        <p:spPr>
          <a:xfrm flipH="1">
            <a:off x="4872712" y="1813070"/>
            <a:ext cx="219157" cy="348602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05" name="flow"/>
          <p:cNvCxnSpPr/>
          <p:nvPr/>
        </p:nvCxnSpPr>
        <p:spPr>
          <a:xfrm flipH="1">
            <a:off x="5107857" y="2200000"/>
            <a:ext cx="780500" cy="260886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06" name="flow"/>
          <p:cNvCxnSpPr/>
          <p:nvPr/>
        </p:nvCxnSpPr>
        <p:spPr>
          <a:xfrm>
            <a:off x="5134078" y="2697379"/>
            <a:ext cx="934828" cy="95431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07" name="flow"/>
          <p:cNvCxnSpPr/>
          <p:nvPr/>
        </p:nvCxnSpPr>
        <p:spPr>
          <a:xfrm>
            <a:off x="5037048" y="2960866"/>
            <a:ext cx="511988" cy="353253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08" name="flow"/>
          <p:cNvCxnSpPr/>
          <p:nvPr/>
        </p:nvCxnSpPr>
        <p:spPr>
          <a:xfrm>
            <a:off x="4572000" y="3205000"/>
            <a:ext cx="0" cy="315000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09" name="flow"/>
          <p:cNvCxnSpPr/>
          <p:nvPr/>
        </p:nvCxnSpPr>
        <p:spPr>
          <a:xfrm flipH="1">
            <a:off x="3594962" y="2960866"/>
            <a:ext cx="511988" cy="353253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10" name="flow"/>
          <p:cNvCxnSpPr/>
          <p:nvPr/>
        </p:nvCxnSpPr>
        <p:spPr>
          <a:xfrm flipH="1">
            <a:off x="3075092" y="2697379"/>
            <a:ext cx="934828" cy="95431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11" name="flow"/>
          <p:cNvCxnSpPr/>
          <p:nvPr/>
        </p:nvCxnSpPr>
        <p:spPr>
          <a:xfrm>
            <a:off x="3255641" y="2200000"/>
            <a:ext cx="780500" cy="260886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12" name="flow"/>
          <p:cNvCxnSpPr/>
          <p:nvPr/>
        </p:nvCxnSpPr>
        <p:spPr>
          <a:xfrm>
            <a:off x="4052129" y="1813070"/>
            <a:ext cx="219157" cy="348602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13" name="flow"/>
          <p:cNvCxnSpPr/>
          <p:nvPr/>
        </p:nvCxnSpPr>
        <p:spPr>
          <a:xfrm flipH="1">
            <a:off x="4851105" y="1459823"/>
            <a:ext cx="391417" cy="688928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14" name="flow"/>
          <p:cNvCxnSpPr/>
          <p:nvPr/>
        </p:nvCxnSpPr>
        <p:spPr>
          <a:xfrm flipH="1">
            <a:off x="5087656" y="1834521"/>
            <a:ext cx="1283026" cy="574559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15" name="flow"/>
          <p:cNvCxnSpPr/>
          <p:nvPr/>
        </p:nvCxnSpPr>
        <p:spPr>
          <a:xfrm flipH="1">
            <a:off x="5135446" y="2464952"/>
            <a:ext cx="1792328" cy="133180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16" name="flow"/>
          <p:cNvCxnSpPr/>
          <p:nvPr/>
        </p:nvCxnSpPr>
        <p:spPr>
          <a:xfrm>
            <a:off x="5121891" y="2769784"/>
            <a:ext cx="1615032" cy="381175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17" name="flow"/>
          <p:cNvCxnSpPr/>
          <p:nvPr/>
        </p:nvCxnSpPr>
        <p:spPr>
          <a:xfrm>
            <a:off x="5012294" y="2994070"/>
            <a:ext cx="846430" cy="680670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18" name="flow"/>
          <p:cNvCxnSpPr/>
          <p:nvPr/>
        </p:nvCxnSpPr>
        <p:spPr>
          <a:xfrm>
            <a:off x="4572000" y="3205000"/>
            <a:ext cx="0" cy="665000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19" name="flow"/>
          <p:cNvCxnSpPr/>
          <p:nvPr/>
        </p:nvCxnSpPr>
        <p:spPr>
          <a:xfrm flipH="1">
            <a:off x="3285274" y="2994069"/>
            <a:ext cx="846431" cy="680671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20" name="flow"/>
          <p:cNvCxnSpPr/>
          <p:nvPr/>
        </p:nvCxnSpPr>
        <p:spPr>
          <a:xfrm flipH="1">
            <a:off x="2407075" y="2769784"/>
            <a:ext cx="1615033" cy="381175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21" name="flow"/>
          <p:cNvCxnSpPr/>
          <p:nvPr/>
        </p:nvCxnSpPr>
        <p:spPr>
          <a:xfrm>
            <a:off x="2216224" y="2464952"/>
            <a:ext cx="1792329" cy="133180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22" name="flow"/>
          <p:cNvCxnSpPr/>
          <p:nvPr/>
        </p:nvCxnSpPr>
        <p:spPr>
          <a:xfrm>
            <a:off x="2773316" y="1834521"/>
            <a:ext cx="1283027" cy="574559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cxnSp>
        <p:nvCxnSpPr>
          <p:cNvPr id="223" name="flow"/>
          <p:cNvCxnSpPr/>
          <p:nvPr/>
        </p:nvCxnSpPr>
        <p:spPr>
          <a:xfrm>
            <a:off x="3901476" y="1459823"/>
            <a:ext cx="391418" cy="688928"/>
          </a:xfrm>
          <a:prstGeom prst="line">
            <a:avLst/>
          </a:prstGeom>
          <a:ln w="9525" cap="rnd">
            <a:solidFill>
              <a:srgbClr val="9CC0E8"/>
            </a:solidFill>
          </a:ln>
        </p:spPr>
      </p:cxnSp>
      <p:sp>
        <p:nvSpPr>
          <p:cNvPr id="224" name="chip"/>
          <p:cNvSpPr/>
          <p:nvPr/>
        </p:nvSpPr>
        <p:spPr>
          <a:xfrm>
            <a:off x="4809870" y="1678070"/>
            <a:ext cx="564000" cy="270000"/>
          </a:xfrm>
          <a:prstGeom prst="roundRect">
            <a:avLst>
              <a:gd name="adj" fmla="val 35000"/>
            </a:avLst>
          </a:prstGeom>
          <a:solidFill>
            <a:srgbClr val="4285F4"/>
          </a:solidFill>
          <a:ln w="9525">
            <a:solidFill>
              <a:srgbClr val="2F5FAF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Gemini</a:t>
            </a:r>
          </a:p>
        </p:txBody>
      </p:sp>
      <p:sp>
        <p:nvSpPr>
          <p:cNvPr id="225" name="chip"/>
          <p:cNvSpPr/>
          <p:nvPr/>
        </p:nvSpPr>
        <p:spPr>
          <a:xfrm>
            <a:off x="5478358" y="1995000"/>
            <a:ext cx="820000" cy="410000"/>
          </a:xfrm>
          <a:prstGeom prst="roundRect">
            <a:avLst>
              <a:gd name="adj" fmla="val 35000"/>
            </a:avLst>
          </a:prstGeom>
          <a:solidFill>
            <a:srgbClr val="0078D4"/>
          </a:solidFill>
          <a:ln w="9525">
            <a:solidFill>
              <a:srgbClr val="005698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Azure Data</a:t>
            </a:r>
          </a:p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Studio</a:t>
            </a:r>
          </a:p>
        </p:txBody>
      </p:sp>
      <p:sp>
        <p:nvSpPr>
          <p:cNvPr id="226" name="chip"/>
          <p:cNvSpPr/>
          <p:nvPr/>
        </p:nvSpPr>
        <p:spPr>
          <a:xfrm>
            <a:off x="5786907" y="2587810"/>
            <a:ext cx="564000" cy="410000"/>
          </a:xfrm>
          <a:prstGeom prst="roundRect">
            <a:avLst>
              <a:gd name="adj" fmla="val 35000"/>
            </a:avLst>
          </a:prstGeom>
          <a:solidFill>
            <a:srgbClr val="1A73E8"/>
          </a:solidFill>
          <a:ln w="9525">
            <a:solidFill>
              <a:srgbClr val="1252A7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Google</a:t>
            </a:r>
          </a:p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Docs</a:t>
            </a:r>
          </a:p>
        </p:txBody>
      </p:sp>
      <p:sp>
        <p:nvSpPr>
          <p:cNvPr id="227" name="chip"/>
          <p:cNvSpPr/>
          <p:nvPr/>
        </p:nvSpPr>
        <p:spPr>
          <a:xfrm>
            <a:off x="5171037" y="3179119"/>
            <a:ext cx="756000" cy="270000"/>
          </a:xfrm>
          <a:prstGeom prst="roundRect">
            <a:avLst>
              <a:gd name="adj" fmla="val 35000"/>
            </a:avLst>
          </a:prstGeom>
          <a:solidFill>
            <a:srgbClr val="25D366"/>
          </a:solidFill>
          <a:ln w="9525">
            <a:solidFill>
              <a:srgbClr val="1A9749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Green API</a:t>
            </a:r>
          </a:p>
        </p:txBody>
      </p:sp>
      <p:sp>
        <p:nvSpPr>
          <p:cNvPr id="228" name="chip"/>
          <p:cNvSpPr/>
          <p:nvPr/>
        </p:nvSpPr>
        <p:spPr>
          <a:xfrm>
            <a:off x="4258000" y="3385000"/>
            <a:ext cx="628000" cy="270000"/>
          </a:xfrm>
          <a:prstGeom prst="roundRect">
            <a:avLst>
              <a:gd name="adj" fmla="val 35000"/>
            </a:avLst>
          </a:prstGeom>
          <a:solidFill>
            <a:srgbClr val="FF6C37"/>
          </a:solidFill>
          <a:ln w="9525">
            <a:solidFill>
              <a:srgbClr val="B74D27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Postman</a:t>
            </a:r>
          </a:p>
        </p:txBody>
      </p:sp>
      <p:sp>
        <p:nvSpPr>
          <p:cNvPr id="229" name="chip"/>
          <p:cNvSpPr/>
          <p:nvPr/>
        </p:nvSpPr>
        <p:spPr>
          <a:xfrm>
            <a:off x="3184962" y="3179119"/>
            <a:ext cx="820000" cy="270000"/>
          </a:xfrm>
          <a:prstGeom prst="roundRect">
            <a:avLst>
              <a:gd name="adj" fmla="val 35000"/>
            </a:avLst>
          </a:prstGeom>
          <a:solidFill>
            <a:srgbClr val="7E57C2"/>
          </a:solidFill>
          <a:ln w="9525">
            <a:solidFill>
              <a:srgbClr val="5A3E8B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 dirty="0" err="1">
                <a:solidFill>
                  <a:srgbClr val="FFFFFF"/>
                </a:solidFill>
                <a:latin typeface="Calibri" pitchFamily="34" charset="0"/>
              </a:rPr>
              <a:t>Blockchain</a:t>
            </a:r>
            <a:endParaRPr lang="tr-TR" sz="7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0" name="chip"/>
          <p:cNvSpPr/>
          <p:nvPr/>
        </p:nvSpPr>
        <p:spPr>
          <a:xfrm>
            <a:off x="2729092" y="2657810"/>
            <a:ext cx="692000" cy="270000"/>
          </a:xfrm>
          <a:prstGeom prst="roundRect">
            <a:avLst>
              <a:gd name="adj" fmla="val 35000"/>
            </a:avLst>
          </a:prstGeom>
          <a:solidFill>
            <a:srgbClr val="00897B"/>
          </a:solidFill>
          <a:ln w="9525">
            <a:solidFill>
              <a:srgbClr val="006258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REST API</a:t>
            </a:r>
          </a:p>
        </p:txBody>
      </p:sp>
      <p:sp>
        <p:nvSpPr>
          <p:cNvPr id="231" name="chip"/>
          <p:cNvSpPr/>
          <p:nvPr/>
        </p:nvSpPr>
        <p:spPr>
          <a:xfrm>
            <a:off x="2975641" y="2065000"/>
            <a:ext cx="560000" cy="270000"/>
          </a:xfrm>
          <a:prstGeom prst="roundRect">
            <a:avLst>
              <a:gd name="adj" fmla="val 35000"/>
            </a:avLst>
          </a:prstGeom>
          <a:solidFill>
            <a:srgbClr val="217346"/>
          </a:solidFill>
          <a:ln w="9525">
            <a:solidFill>
              <a:srgbClr val="175232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Excel</a:t>
            </a:r>
          </a:p>
        </p:txBody>
      </p:sp>
      <p:sp>
        <p:nvSpPr>
          <p:cNvPr id="232" name="chip"/>
          <p:cNvSpPr/>
          <p:nvPr/>
        </p:nvSpPr>
        <p:spPr>
          <a:xfrm>
            <a:off x="3772129" y="1678070"/>
            <a:ext cx="560000" cy="270000"/>
          </a:xfrm>
          <a:prstGeom prst="roundRect">
            <a:avLst>
              <a:gd name="adj" fmla="val 35000"/>
            </a:avLst>
          </a:prstGeom>
          <a:solidFill>
            <a:srgbClr val="33373E"/>
          </a:solidFill>
          <a:ln w="9525">
            <a:solidFill>
              <a:srgbClr val="24272C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JSON</a:t>
            </a:r>
          </a:p>
        </p:txBody>
      </p:sp>
      <p:sp>
        <p:nvSpPr>
          <p:cNvPr id="233" name="chip"/>
          <p:cNvSpPr/>
          <p:nvPr/>
        </p:nvSpPr>
        <p:spPr>
          <a:xfrm>
            <a:off x="4962523" y="1324823"/>
            <a:ext cx="560000" cy="270000"/>
          </a:xfrm>
          <a:prstGeom prst="roundRect">
            <a:avLst>
              <a:gd name="adj" fmla="val 35000"/>
            </a:avLst>
          </a:prstGeom>
          <a:solidFill>
            <a:srgbClr val="F1662A"/>
          </a:solidFill>
          <a:ln w="9525">
            <a:solidFill>
              <a:srgbClr val="AD491E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XML</a:t>
            </a:r>
          </a:p>
        </p:txBody>
      </p:sp>
      <p:sp>
        <p:nvSpPr>
          <p:cNvPr id="234" name="chip"/>
          <p:cNvSpPr/>
          <p:nvPr/>
        </p:nvSpPr>
        <p:spPr>
          <a:xfrm>
            <a:off x="6090683" y="1699521"/>
            <a:ext cx="560000" cy="270000"/>
          </a:xfrm>
          <a:prstGeom prst="roundRect">
            <a:avLst>
              <a:gd name="adj" fmla="val 35000"/>
            </a:avLst>
          </a:prstGeom>
          <a:solidFill>
            <a:srgbClr val="CC2927"/>
          </a:solidFill>
          <a:ln w="9525">
            <a:solidFill>
              <a:srgbClr val="921D1C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MSSQL</a:t>
            </a:r>
          </a:p>
        </p:txBody>
      </p:sp>
      <p:sp>
        <p:nvSpPr>
          <p:cNvPr id="235" name="chip"/>
          <p:cNvSpPr/>
          <p:nvPr/>
        </p:nvSpPr>
        <p:spPr>
          <a:xfrm>
            <a:off x="6517775" y="2329952"/>
            <a:ext cx="820000" cy="270000"/>
          </a:xfrm>
          <a:prstGeom prst="roundRect">
            <a:avLst>
              <a:gd name="adj" fmla="val 35000"/>
            </a:avLst>
          </a:prstGeom>
          <a:solidFill>
            <a:srgbClr val="336791"/>
          </a:solidFill>
          <a:ln w="9525">
            <a:solidFill>
              <a:srgbClr val="244A68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PostgreSQL</a:t>
            </a:r>
          </a:p>
        </p:txBody>
      </p:sp>
      <p:sp>
        <p:nvSpPr>
          <p:cNvPr id="236" name="chip"/>
          <p:cNvSpPr/>
          <p:nvPr/>
        </p:nvSpPr>
        <p:spPr>
          <a:xfrm>
            <a:off x="6456924" y="3015960"/>
            <a:ext cx="560000" cy="270000"/>
          </a:xfrm>
          <a:prstGeom prst="roundRect">
            <a:avLst>
              <a:gd name="adj" fmla="val 35000"/>
            </a:avLst>
          </a:prstGeom>
          <a:solidFill>
            <a:srgbClr val="00758F"/>
          </a:solidFill>
          <a:ln w="9525">
            <a:solidFill>
              <a:srgbClr val="005466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MySQL</a:t>
            </a:r>
          </a:p>
        </p:txBody>
      </p:sp>
      <p:sp>
        <p:nvSpPr>
          <p:cNvPr id="237" name="chip"/>
          <p:cNvSpPr/>
          <p:nvPr/>
        </p:nvSpPr>
        <p:spPr>
          <a:xfrm>
            <a:off x="5576725" y="3539741"/>
            <a:ext cx="564000" cy="270000"/>
          </a:xfrm>
          <a:prstGeom prst="roundRect">
            <a:avLst>
              <a:gd name="adj" fmla="val 35000"/>
            </a:avLst>
          </a:prstGeom>
          <a:solidFill>
            <a:srgbClr val="C74634"/>
          </a:solidFill>
          <a:ln w="9525">
            <a:solidFill>
              <a:srgbClr val="8F3225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Oracle</a:t>
            </a:r>
          </a:p>
        </p:txBody>
      </p:sp>
      <p:sp>
        <p:nvSpPr>
          <p:cNvPr id="238" name="chip"/>
          <p:cNvSpPr/>
          <p:nvPr/>
        </p:nvSpPr>
        <p:spPr>
          <a:xfrm>
            <a:off x="4226000" y="3735000"/>
            <a:ext cx="692000" cy="270000"/>
          </a:xfrm>
          <a:prstGeom prst="roundRect">
            <a:avLst>
              <a:gd name="adj" fmla="val 35000"/>
            </a:avLst>
          </a:prstGeom>
          <a:solidFill>
            <a:srgbClr val="008FD3"/>
          </a:solidFill>
          <a:ln w="9525">
            <a:solidFill>
              <a:srgbClr val="006697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SAP HANA</a:t>
            </a:r>
          </a:p>
        </p:txBody>
      </p:sp>
      <p:sp>
        <p:nvSpPr>
          <p:cNvPr id="239" name="chip"/>
          <p:cNvSpPr/>
          <p:nvPr/>
        </p:nvSpPr>
        <p:spPr>
          <a:xfrm>
            <a:off x="3005274" y="3539741"/>
            <a:ext cx="560000" cy="270000"/>
          </a:xfrm>
          <a:prstGeom prst="roundRect">
            <a:avLst>
              <a:gd name="adj" fmla="val 35000"/>
            </a:avLst>
          </a:prstGeom>
          <a:solidFill>
            <a:srgbClr val="5C6BC0"/>
          </a:solidFill>
          <a:ln w="9525">
            <a:solidFill>
              <a:srgbClr val="424D8A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ERP</a:t>
            </a:r>
          </a:p>
        </p:txBody>
      </p:sp>
      <p:sp>
        <p:nvSpPr>
          <p:cNvPr id="240" name="chip"/>
          <p:cNvSpPr/>
          <p:nvPr/>
        </p:nvSpPr>
        <p:spPr>
          <a:xfrm>
            <a:off x="2127075" y="3015960"/>
            <a:ext cx="560000" cy="270000"/>
          </a:xfrm>
          <a:prstGeom prst="roundRect">
            <a:avLst>
              <a:gd name="adj" fmla="val 35000"/>
            </a:avLst>
          </a:prstGeom>
          <a:solidFill>
            <a:srgbClr val="0B5FA5"/>
          </a:solidFill>
          <a:ln w="9525">
            <a:solidFill>
              <a:srgbClr val="074476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Mikro</a:t>
            </a:r>
          </a:p>
        </p:txBody>
      </p:sp>
      <p:sp>
        <p:nvSpPr>
          <p:cNvPr id="241" name="chip"/>
          <p:cNvSpPr/>
          <p:nvPr/>
        </p:nvSpPr>
        <p:spPr>
          <a:xfrm>
            <a:off x="1934224" y="2329952"/>
            <a:ext cx="564000" cy="270000"/>
          </a:xfrm>
          <a:prstGeom prst="roundRect">
            <a:avLst>
              <a:gd name="adj" fmla="val 35000"/>
            </a:avLst>
          </a:prstGeom>
          <a:solidFill>
            <a:srgbClr val="C8102E"/>
          </a:solidFill>
          <a:ln w="9525">
            <a:solidFill>
              <a:srgbClr val="900B21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Canias</a:t>
            </a:r>
          </a:p>
        </p:txBody>
      </p:sp>
      <p:sp>
        <p:nvSpPr>
          <p:cNvPr id="242" name="chip"/>
          <p:cNvSpPr/>
          <p:nvPr/>
        </p:nvSpPr>
        <p:spPr>
          <a:xfrm>
            <a:off x="2493316" y="1699521"/>
            <a:ext cx="560000" cy="270000"/>
          </a:xfrm>
          <a:prstGeom prst="roundRect">
            <a:avLst>
              <a:gd name="adj" fmla="val 35000"/>
            </a:avLst>
          </a:prstGeom>
          <a:solidFill>
            <a:srgbClr val="1A7FB5"/>
          </a:solidFill>
          <a:ln w="9525">
            <a:solidFill>
              <a:srgbClr val="125B82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SAP</a:t>
            </a:r>
          </a:p>
        </p:txBody>
      </p:sp>
      <p:sp>
        <p:nvSpPr>
          <p:cNvPr id="243" name="chip"/>
          <p:cNvSpPr/>
          <p:nvPr/>
        </p:nvSpPr>
        <p:spPr>
          <a:xfrm>
            <a:off x="3619476" y="1324823"/>
            <a:ext cx="564000" cy="270000"/>
          </a:xfrm>
          <a:prstGeom prst="roundRect">
            <a:avLst>
              <a:gd name="adj" fmla="val 35000"/>
            </a:avLst>
          </a:prstGeom>
          <a:solidFill>
            <a:srgbClr val="0288D1"/>
          </a:solidFill>
          <a:ln w="9525">
            <a:solidFill>
              <a:srgbClr val="016196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700" b="1">
                <a:solidFill>
                  <a:srgbClr val="FFFFFF"/>
                </a:solidFill>
                <a:latin typeface="Calibri" pitchFamily="34" charset="0"/>
              </a:rPr>
              <a:t>SAP B1</a:t>
            </a:r>
          </a:p>
        </p:txBody>
      </p:sp>
      <p:sp>
        <p:nvSpPr>
          <p:cNvPr id="244" name="chip"/>
          <p:cNvSpPr/>
          <p:nvPr/>
        </p:nvSpPr>
        <p:spPr>
          <a:xfrm>
            <a:off x="4072000" y="1005000"/>
            <a:ext cx="1000000" cy="270000"/>
          </a:xfrm>
          <a:prstGeom prst="roundRect">
            <a:avLst>
              <a:gd name="adj" fmla="val 35000"/>
            </a:avLst>
          </a:prstGeom>
          <a:solidFill>
            <a:srgbClr val="1565C0"/>
          </a:solidFill>
          <a:ln w="12700">
            <a:solidFill>
              <a:srgbClr val="0D47A1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950" b="1">
                <a:solidFill>
                  <a:srgbClr val="FFFFFF"/>
                </a:solidFill>
                <a:latin typeface="Calibri" pitchFamily="34" charset="0"/>
              </a:rPr>
              <a:t>Üretim</a:t>
            </a:r>
          </a:p>
        </p:txBody>
      </p:sp>
      <p:sp>
        <p:nvSpPr>
          <p:cNvPr id="245" name="chip"/>
          <p:cNvSpPr/>
          <p:nvPr/>
        </p:nvSpPr>
        <p:spPr>
          <a:xfrm>
            <a:off x="6360323" y="1355933"/>
            <a:ext cx="1000000" cy="270000"/>
          </a:xfrm>
          <a:prstGeom prst="roundRect">
            <a:avLst>
              <a:gd name="adj" fmla="val 35000"/>
            </a:avLst>
          </a:prstGeom>
          <a:solidFill>
            <a:srgbClr val="1565C0"/>
          </a:solidFill>
          <a:ln w="12700">
            <a:solidFill>
              <a:srgbClr val="0D47A1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950" b="1">
                <a:solidFill>
                  <a:srgbClr val="FFFFFF"/>
                </a:solidFill>
                <a:latin typeface="Calibri" pitchFamily="34" charset="0"/>
              </a:rPr>
              <a:t>Planlama</a:t>
            </a:r>
          </a:p>
        </p:txBody>
      </p:sp>
      <p:sp>
        <p:nvSpPr>
          <p:cNvPr id="246" name="chip"/>
          <p:cNvSpPr/>
          <p:nvPr/>
        </p:nvSpPr>
        <p:spPr>
          <a:xfrm>
            <a:off x="7577915" y="2244527"/>
            <a:ext cx="1000000" cy="270000"/>
          </a:xfrm>
          <a:prstGeom prst="roundRect">
            <a:avLst>
              <a:gd name="adj" fmla="val 35000"/>
            </a:avLst>
          </a:prstGeom>
          <a:solidFill>
            <a:srgbClr val="1565C0"/>
          </a:solidFill>
          <a:ln w="12700">
            <a:solidFill>
              <a:srgbClr val="0D47A1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950" b="1">
                <a:solidFill>
                  <a:srgbClr val="FFFFFF"/>
                </a:solidFill>
                <a:latin typeface="Calibri" pitchFamily="34" charset="0"/>
              </a:rPr>
              <a:t>Proje</a:t>
            </a:r>
          </a:p>
        </p:txBody>
      </p:sp>
      <p:sp>
        <p:nvSpPr>
          <p:cNvPr id="247" name="chip"/>
          <p:cNvSpPr/>
          <p:nvPr/>
        </p:nvSpPr>
        <p:spPr>
          <a:xfrm>
            <a:off x="7155050" y="3185000"/>
            <a:ext cx="1000000" cy="410000"/>
          </a:xfrm>
          <a:prstGeom prst="roundRect">
            <a:avLst>
              <a:gd name="adj" fmla="val 35000"/>
            </a:avLst>
          </a:prstGeom>
          <a:solidFill>
            <a:srgbClr val="1565C0"/>
          </a:solidFill>
          <a:ln w="12700">
            <a:solidFill>
              <a:srgbClr val="0D47A1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950" b="1">
                <a:solidFill>
                  <a:srgbClr val="FFFFFF"/>
                </a:solidFill>
                <a:latin typeface="Calibri" pitchFamily="34" charset="0"/>
              </a:rPr>
              <a:t>Satın</a:t>
            </a:r>
          </a:p>
          <a:p>
            <a:pPr marL="0" indent="0" algn="ctr">
              <a:buNone/>
            </a:pPr>
            <a:r>
              <a:rPr lang="tr-TR" sz="950" b="1">
                <a:solidFill>
                  <a:srgbClr val="FFFFFF"/>
                </a:solidFill>
                <a:latin typeface="Calibri" pitchFamily="34" charset="0"/>
              </a:rPr>
              <a:t>Alma</a:t>
            </a:r>
          </a:p>
        </p:txBody>
      </p:sp>
      <p:sp>
        <p:nvSpPr>
          <p:cNvPr id="248" name="chip"/>
          <p:cNvSpPr/>
          <p:nvPr/>
        </p:nvSpPr>
        <p:spPr>
          <a:xfrm>
            <a:off x="5289591" y="3914538"/>
            <a:ext cx="1000000" cy="270000"/>
          </a:xfrm>
          <a:prstGeom prst="roundRect">
            <a:avLst>
              <a:gd name="adj" fmla="val 35000"/>
            </a:avLst>
          </a:prstGeom>
          <a:solidFill>
            <a:srgbClr val="1565C0"/>
          </a:solidFill>
          <a:ln w="12700">
            <a:solidFill>
              <a:srgbClr val="0D47A1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950" b="1">
                <a:solidFill>
                  <a:srgbClr val="FFFFFF"/>
                </a:solidFill>
                <a:latin typeface="Calibri" pitchFamily="34" charset="0"/>
              </a:rPr>
              <a:t>Depo</a:t>
            </a:r>
          </a:p>
        </p:txBody>
      </p:sp>
      <p:sp>
        <p:nvSpPr>
          <p:cNvPr id="249" name="chip"/>
          <p:cNvSpPr/>
          <p:nvPr/>
        </p:nvSpPr>
        <p:spPr>
          <a:xfrm>
            <a:off x="2854408" y="3914538"/>
            <a:ext cx="1000000" cy="270000"/>
          </a:xfrm>
          <a:prstGeom prst="roundRect">
            <a:avLst>
              <a:gd name="adj" fmla="val 35000"/>
            </a:avLst>
          </a:prstGeom>
          <a:solidFill>
            <a:srgbClr val="1565C0"/>
          </a:solidFill>
          <a:ln w="12700">
            <a:solidFill>
              <a:srgbClr val="0D47A1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950" b="1">
                <a:solidFill>
                  <a:srgbClr val="FFFFFF"/>
                </a:solidFill>
                <a:latin typeface="Calibri" pitchFamily="34" charset="0"/>
              </a:rPr>
              <a:t>Kalite</a:t>
            </a:r>
          </a:p>
        </p:txBody>
      </p:sp>
      <p:sp>
        <p:nvSpPr>
          <p:cNvPr id="250" name="chip"/>
          <p:cNvSpPr/>
          <p:nvPr/>
        </p:nvSpPr>
        <p:spPr>
          <a:xfrm>
            <a:off x="988949" y="3255000"/>
            <a:ext cx="1000000" cy="270000"/>
          </a:xfrm>
          <a:prstGeom prst="roundRect">
            <a:avLst>
              <a:gd name="adj" fmla="val 35000"/>
            </a:avLst>
          </a:prstGeom>
          <a:solidFill>
            <a:srgbClr val="1565C0"/>
          </a:solidFill>
          <a:ln w="12700">
            <a:solidFill>
              <a:srgbClr val="0D47A1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950" b="1">
                <a:solidFill>
                  <a:srgbClr val="FFFFFF"/>
                </a:solidFill>
                <a:latin typeface="Calibri" pitchFamily="34" charset="0"/>
              </a:rPr>
              <a:t>Bakım</a:t>
            </a:r>
          </a:p>
        </p:txBody>
      </p:sp>
      <p:sp>
        <p:nvSpPr>
          <p:cNvPr id="251" name="chip"/>
          <p:cNvSpPr/>
          <p:nvPr/>
        </p:nvSpPr>
        <p:spPr>
          <a:xfrm>
            <a:off x="566084" y="2244527"/>
            <a:ext cx="1000000" cy="270000"/>
          </a:xfrm>
          <a:prstGeom prst="roundRect">
            <a:avLst>
              <a:gd name="adj" fmla="val 35000"/>
            </a:avLst>
          </a:prstGeom>
          <a:solidFill>
            <a:srgbClr val="1565C0"/>
          </a:solidFill>
          <a:ln w="12700">
            <a:solidFill>
              <a:srgbClr val="0D47A1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950" b="1">
                <a:solidFill>
                  <a:srgbClr val="FFFFFF"/>
                </a:solidFill>
                <a:latin typeface="Calibri" pitchFamily="34" charset="0"/>
              </a:rPr>
              <a:t>Ticari</a:t>
            </a:r>
          </a:p>
        </p:txBody>
      </p:sp>
      <p:sp>
        <p:nvSpPr>
          <p:cNvPr id="252" name="chip"/>
          <p:cNvSpPr/>
          <p:nvPr/>
        </p:nvSpPr>
        <p:spPr>
          <a:xfrm>
            <a:off x="1783676" y="1355933"/>
            <a:ext cx="1000000" cy="270000"/>
          </a:xfrm>
          <a:prstGeom prst="roundRect">
            <a:avLst>
              <a:gd name="adj" fmla="val 35000"/>
            </a:avLst>
          </a:prstGeom>
          <a:solidFill>
            <a:srgbClr val="1565C0"/>
          </a:solidFill>
          <a:ln w="12700">
            <a:solidFill>
              <a:srgbClr val="0D47A1"/>
            </a:solidFill>
          </a:ln>
          <a:effectLst>
            <a:outerShdw blurRad="30000" dist="12000" dir="5400000" rotWithShape="0">
              <a:srgbClr val="9AA7B5">
                <a:alpha val="22000"/>
              </a:srgbClr>
            </a:outerShdw>
          </a:effectLst>
        </p:spPr>
        <p:txBody>
          <a:bodyPr wrap="square" lIns="18000" tIns="8000" rIns="18000" bIns="8000" rtlCol="0" anchor="ctr"/>
          <a:lstStyle/>
          <a:p>
            <a:pPr marL="0" indent="0" algn="ctr">
              <a:buNone/>
            </a:pPr>
            <a:r>
              <a:rPr lang="tr-TR" sz="950" b="1">
                <a:solidFill>
                  <a:srgbClr val="FFFFFF"/>
                </a:solidFill>
                <a:latin typeface="Calibri" pitchFamily="34" charset="0"/>
              </a:rPr>
              <a:t>Denetim</a:t>
            </a:r>
          </a:p>
        </p:txBody>
      </p:sp>
      <p:sp>
        <p:nvSpPr>
          <p:cNvPr id="253" name="BICore"/>
          <p:cNvSpPr/>
          <p:nvPr/>
        </p:nvSpPr>
        <p:spPr>
          <a:xfrm>
            <a:off x="3987000" y="2055000"/>
            <a:ext cx="1170000" cy="1170000"/>
          </a:xfrm>
          <a:prstGeom prst="ellipse">
            <a:avLst/>
          </a:prstGeom>
          <a:gradFill>
            <a:gsLst>
              <a:gs pos="0">
                <a:srgbClr val="1E88E5"/>
              </a:gs>
              <a:gs pos="100000">
                <a:srgbClr val="0D47A1"/>
              </a:gs>
            </a:gsLst>
            <a:lin ang="5400000" scaled="1"/>
          </a:gradFill>
          <a:ln w="19050">
            <a:solidFill>
              <a:srgbClr val="FFFFFF"/>
            </a:solidFill>
          </a:ln>
          <a:effectLst>
            <a:outerShdw blurRad="80000" dist="25000" dir="5400000" rotWithShape="0">
              <a:srgbClr val="0D47A1">
                <a:alpha val="45000"/>
              </a:srgbClr>
            </a:outerShdw>
          </a:effectLst>
        </p:spPr>
        <p:txBody>
          <a:bodyPr wrap="square" lIns="20000" tIns="20000" rIns="20000" bIns="20000" anchor="ctr"/>
          <a:lstStyle/>
          <a:p>
            <a:pPr algn="ctr">
              <a:buNone/>
            </a:pPr>
            <a:r>
              <a:rPr lang="tr-TR" sz="2400" b="1">
                <a:solidFill>
                  <a:srgbClr val="FFFFFF"/>
                </a:solidFill>
                <a:latin typeface="Trebuchet MS" pitchFamily="34" charset="0"/>
              </a:rPr>
              <a:t>BI</a:t>
            </a:r>
          </a:p>
          <a:p>
            <a:pPr algn="ctr">
              <a:buNone/>
            </a:pPr>
            <a:r>
              <a:rPr lang="tr-TR" sz="1050" b="1">
                <a:solidFill>
                  <a:srgbClr val="FFFFFF"/>
                </a:solidFill>
                <a:latin typeface="Calibri" pitchFamily="34" charset="0"/>
              </a:rPr>
              <a:t>Modülü</a:t>
            </a:r>
          </a:p>
          <a:p>
            <a:pPr algn="ctr">
              <a:buNone/>
            </a:pPr>
            <a:r>
              <a:rPr lang="tr-TR" sz="800">
                <a:solidFill>
                  <a:srgbClr val="BBDEFB"/>
                </a:solidFill>
                <a:latin typeface="Calibri" pitchFamily="34" charset="0"/>
              </a:rPr>
              <a:t>RPA + Low-Code</a:t>
            </a:r>
          </a:p>
        </p:txBody>
      </p:sp>
      <p:sp>
        <p:nvSpPr>
          <p:cNvPr id="254" name="Umbrella"/>
          <p:cNvSpPr/>
          <p:nvPr/>
        </p:nvSpPr>
        <p:spPr>
          <a:xfrm>
            <a:off x="622000" y="120000"/>
            <a:ext cx="7900000" cy="1639570"/>
          </a:xfrm>
          <a:prstGeom prst="chord">
            <a:avLst>
              <a:gd name="adj1" fmla="val 10800000"/>
              <a:gd name="adj2" fmla="val 21600000"/>
            </a:avLst>
          </a:prstGeom>
          <a:gradFill>
            <a:gsLst>
              <a:gs pos="0">
                <a:srgbClr val="1565C0"/>
              </a:gs>
              <a:gs pos="100000">
                <a:srgbClr val="0D47A1"/>
              </a:gs>
            </a:gsLst>
            <a:lin ang="5400000" scaled="1"/>
          </a:gradFill>
          <a:ln>
            <a:noFill/>
          </a:ln>
          <a:effectLst>
            <a:outerShdw blurRad="70000" dist="24000" dir="5400000" rotWithShape="0">
              <a:srgbClr val="0D47A1">
                <a:alpha val="35000"/>
              </a:srgbClr>
            </a:outerShdw>
          </a:effectLst>
        </p:spPr>
        <p:txBody>
          <a:bodyPr/>
          <a:lstStyle/>
          <a:p>
            <a:endParaRPr lang="tr-TR"/>
          </a:p>
        </p:txBody>
      </p:sp>
      <p:sp>
        <p:nvSpPr>
          <p:cNvPr id="255" name="UmbLabel"/>
          <p:cNvSpPr txBox="1">
            <a:spLocks/>
          </p:cNvSpPr>
          <p:nvPr/>
        </p:nvSpPr>
        <p:spPr>
          <a:xfrm>
            <a:off x="2172000" y="270000"/>
            <a:ext cx="4800000" cy="500000"/>
          </a:xfrm>
          <a:prstGeom prst="rect">
            <a:avLst/>
          </a:prstGeom>
          <a:noFill/>
        </p:spPr>
        <p:txBody>
          <a:bodyPr wrap="square" lIns="0" tIns="0" rIns="0" bIns="0" anchor="ctr"/>
          <a:lstStyle/>
          <a:p>
            <a:pPr algn="ctr">
              <a:buNone/>
            </a:pPr>
            <a:r>
              <a:rPr lang="tr-TR" sz="2800" b="1">
                <a:ln w="14000">
                  <a:solidFill>
                    <a:srgbClr val="FFFFFF"/>
                  </a:solidFill>
                </a:ln>
                <a:solidFill>
                  <a:srgbClr val="E53935"/>
                </a:solidFill>
                <a:effectLst>
                  <a:outerShdw blurRad="35000" dist="10000" dir="5400000" rotWithShape="0">
                    <a:srgbClr val="002147">
                      <a:alpha val="55000"/>
                    </a:srgbClr>
                  </a:outerShdw>
                </a:effectLst>
                <a:latin typeface="Trebuchet MS" pitchFamily="34" charset="0"/>
              </a:rPr>
              <a:t>uNUnited</a:t>
            </a:r>
            <a:endParaRPr lang="tr-TR" sz="2800" b="1" dirty="0">
              <a:ln w="14000">
                <a:solidFill>
                  <a:srgbClr val="FFFFFF"/>
                </a:solidFill>
              </a:ln>
              <a:solidFill>
                <a:srgbClr val="E53935"/>
              </a:solidFill>
              <a:effectLst>
                <a:outerShdw blurRad="35000" dist="10000" dir="5400000" rotWithShape="0">
                  <a:srgbClr val="002147">
                    <a:alpha val="55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56" name="ORKA"/>
          <p:cNvSpPr/>
          <p:nvPr/>
        </p:nvSpPr>
        <p:spPr>
          <a:xfrm>
            <a:off x="3372000" y="4520000"/>
            <a:ext cx="2400000" cy="300000"/>
          </a:xfrm>
          <a:prstGeom prst="roundRect">
            <a:avLst>
              <a:gd name="adj" fmla="val 30000"/>
            </a:avLst>
          </a:prstGeom>
          <a:solidFill>
            <a:srgbClr val="37474F"/>
          </a:solidFill>
          <a:ln>
            <a:noFill/>
          </a:ln>
          <a:effectLst>
            <a:outerShdw blurRad="40000" dist="15000" dir="5400000" rotWithShape="0">
              <a:srgbClr val="000000">
                <a:alpha val="25000"/>
              </a:srgbClr>
            </a:outerShdw>
          </a:effectLst>
        </p:spPr>
        <p:txBody>
          <a:bodyPr wrap="square" lIns="40000" tIns="0" rIns="40000" bIns="0" anchor="ctr"/>
          <a:lstStyle/>
          <a:p>
            <a:pPr algn="ctr">
              <a:buNone/>
            </a:pPr>
            <a:r>
              <a:rPr lang="tr-TR" sz="1100" b="1">
                <a:solidFill>
                  <a:srgbClr val="FFFFFF"/>
                </a:solidFill>
                <a:latin typeface="Trebuchet MS" pitchFamily="34" charset="0"/>
              </a:rPr>
              <a:t>ORKA </a:t>
            </a:r>
            <a:r>
              <a:rPr lang="tr-TR" sz="1100" b="1">
                <a:solidFill>
                  <a:srgbClr val="E53935"/>
                </a:solidFill>
                <a:latin typeface="Trebuchet MS" pitchFamily="34" charset="0"/>
              </a:rPr>
              <a:t>Yazılım</a:t>
            </a:r>
          </a:p>
        </p:txBody>
      </p:sp>
      <p:sp>
        <p:nvSpPr>
          <p:cNvPr id="600" name="ContactBar"/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tr-TR" sz="1000" b="1" dirty="0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sales@ensrobotics.com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www.ensrobotics.com  ·  www.ununited.net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60500-C89B-2795-72A6-86CAEF2F6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inTitle">
            <a:extLst>
              <a:ext uri="{FF2B5EF4-FFF2-40B4-BE49-F238E27FC236}">
                <a16:creationId xmlns:a16="http://schemas.microsoft.com/office/drawing/2014/main" id="{789026CC-48E4-3891-7497-202CD35AC517}"/>
              </a:ext>
            </a:extLst>
          </p:cNvPr>
          <p:cNvSpPr txBox="1"/>
          <p:nvPr/>
        </p:nvSpPr>
        <p:spPr>
          <a:xfrm>
            <a:off x="199999" y="750000"/>
            <a:ext cx="3288267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buNone/>
            </a:pPr>
            <a:r>
              <a:rPr lang="tr-TR" sz="2400" b="1" dirty="0">
                <a:solidFill>
                  <a:srgbClr val="FFFFFF"/>
                </a:solidFill>
                <a:latin typeface="Trebuchet MS" pitchFamily="34" charset="0"/>
              </a:rPr>
              <a:t>Proje Yönetim Modülü</a:t>
            </a:r>
          </a:p>
        </p:txBody>
      </p:sp>
      <p:sp>
        <p:nvSpPr>
          <p:cNvPr id="130" name="ContactBar">
            <a:extLst>
              <a:ext uri="{FF2B5EF4-FFF2-40B4-BE49-F238E27FC236}">
                <a16:creationId xmlns:a16="http://schemas.microsoft.com/office/drawing/2014/main" id="{CF02A4AC-069F-1160-8DC7-DDE034D4CBA8}"/>
              </a:ext>
            </a:extLst>
          </p:cNvPr>
          <p:cNvSpPr txBox="1"/>
          <p:nvPr/>
        </p:nvSpPr>
        <p:spPr>
          <a:xfrm>
            <a:off x="3327816" y="4968240"/>
            <a:ext cx="5816184" cy="17526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tr-TR" sz="1000" b="1" dirty="0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0 533 170 73 48  ·  sales@ensrobotics.com  ·  www.ensrobotics.com  ·  www.ununited.net</a:t>
            </a:r>
          </a:p>
        </p:txBody>
      </p:sp>
      <p:pic>
        <p:nvPicPr>
          <p:cNvPr id="8" name="BrandLogo">
            <a:extLst>
              <a:ext uri="{FF2B5EF4-FFF2-40B4-BE49-F238E27FC236}">
                <a16:creationId xmlns:a16="http://schemas.microsoft.com/office/drawing/2014/main" id="{549092EB-6988-EB09-8305-E45193385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0000"/>
            <a:ext cx="585600" cy="575103"/>
          </a:xfrm>
          <a:prstGeom prst="rect">
            <a:avLst/>
          </a:prstGeom>
        </p:spPr>
      </p:pic>
      <p:sp>
        <p:nvSpPr>
          <p:cNvPr id="9" name="Title">
            <a:extLst>
              <a:ext uri="{FF2B5EF4-FFF2-40B4-BE49-F238E27FC236}">
                <a16:creationId xmlns:a16="http://schemas.microsoft.com/office/drawing/2014/main" id="{1DE33338-E949-7532-8DA2-A862C3217356}"/>
              </a:ext>
            </a:extLst>
          </p:cNvPr>
          <p:cNvSpPr txBox="1"/>
          <p:nvPr/>
        </p:nvSpPr>
        <p:spPr>
          <a:xfrm>
            <a:off x="965000" y="158000"/>
            <a:ext cx="7900000" cy="3300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Yapay Zeka Destekli Üretim 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Sistemi</a:t>
            </a:r>
            <a:endParaRPr lang="tr-TR" sz="2000" b="1" dirty="0">
              <a:solidFill>
                <a:srgbClr val="1565C0"/>
              </a:solidFill>
              <a:latin typeface="Trebuchet MS" pitchFamily="34" charset="0"/>
            </a:endParaRP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6CCB2390-B4B0-7FE9-27D0-E1FB08BC49C7}"/>
              </a:ext>
            </a:extLst>
          </p:cNvPr>
          <p:cNvSpPr txBox="1"/>
          <p:nvPr/>
        </p:nvSpPr>
        <p:spPr>
          <a:xfrm>
            <a:off x="965000" y="500000"/>
            <a:ext cx="7900000" cy="26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Tek platformda 11 modül · her modülde </a:t>
            </a:r>
            <a:r>
              <a:rPr lang="tr-TR" sz="1100" b="1">
                <a:solidFill>
                  <a:srgbClr val="E53935"/>
                </a:solidFill>
                <a:latin typeface="Calibri" pitchFamily="34" charset="0"/>
              </a:rPr>
              <a:t>ENES</a:t>
            </a:r>
            <a:r>
              <a:rPr lang="tr-TR" sz="1100">
                <a:solidFill>
                  <a:srgbClr val="546E7A"/>
                </a:solidFill>
                <a:latin typeface="Calibri" pitchFamily="34" charset="0"/>
              </a:rPr>
              <a:t> yapay zeka asistanı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0F465FFC-F728-399A-DB4B-B5ABA263B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160" y="250000"/>
            <a:ext cx="1576080" cy="330000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EA7B2793-566E-80A9-B204-2F05F7D48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32" y="1856825"/>
            <a:ext cx="2040114" cy="2156178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7CE65F3C-573F-664A-4D62-89BB60749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828" y="1890957"/>
            <a:ext cx="2163172" cy="2122045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AE6F34AF-82F1-4BED-F1E9-537B2B935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371" y="1890957"/>
            <a:ext cx="1759869" cy="2156178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FFE8CEED-9A18-6857-7C48-ACEB04073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0282" y="1890957"/>
            <a:ext cx="2249807" cy="2156178"/>
          </a:xfrm>
          <a:prstGeom prst="rect">
            <a:avLst/>
          </a:prstGeom>
        </p:spPr>
      </p:pic>
      <p:sp>
        <p:nvSpPr>
          <p:cNvPr id="96" name="Metin kutusu 95">
            <a:extLst>
              <a:ext uri="{FF2B5EF4-FFF2-40B4-BE49-F238E27FC236}">
                <a16:creationId xmlns:a16="http://schemas.microsoft.com/office/drawing/2014/main" id="{525CB425-40DB-B5CA-9569-5F1AA978AB98}"/>
              </a:ext>
            </a:extLst>
          </p:cNvPr>
          <p:cNvSpPr txBox="1"/>
          <p:nvPr/>
        </p:nvSpPr>
        <p:spPr>
          <a:xfrm>
            <a:off x="304800" y="4229227"/>
            <a:ext cx="1659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/>
              <a:t>Kral </a:t>
            </a:r>
            <a:r>
              <a:rPr lang="tr-TR" sz="1400" b="1" dirty="0"/>
              <a:t>Çıplak</a:t>
            </a:r>
          </a:p>
        </p:txBody>
      </p:sp>
      <p:sp>
        <p:nvSpPr>
          <p:cNvPr id="97" name="Metin kutusu 96">
            <a:extLst>
              <a:ext uri="{FF2B5EF4-FFF2-40B4-BE49-F238E27FC236}">
                <a16:creationId xmlns:a16="http://schemas.microsoft.com/office/drawing/2014/main" id="{DD82CD83-5CFB-B570-2CD4-2561AE5E34C6}"/>
              </a:ext>
            </a:extLst>
          </p:cNvPr>
          <p:cNvSpPr txBox="1"/>
          <p:nvPr/>
        </p:nvSpPr>
        <p:spPr>
          <a:xfrm>
            <a:off x="2408828" y="4154836"/>
            <a:ext cx="2158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/>
              <a:t>İş Dünyasının Neden Süpermenlere İhtiyacı Yok </a:t>
            </a:r>
          </a:p>
        </p:txBody>
      </p:sp>
      <p:sp>
        <p:nvSpPr>
          <p:cNvPr id="98" name="Metin kutusu 97">
            <a:extLst>
              <a:ext uri="{FF2B5EF4-FFF2-40B4-BE49-F238E27FC236}">
                <a16:creationId xmlns:a16="http://schemas.microsoft.com/office/drawing/2014/main" id="{332FCD75-BF0D-2DB1-96E5-A8824C93BA3D}"/>
              </a:ext>
            </a:extLst>
          </p:cNvPr>
          <p:cNvSpPr txBox="1"/>
          <p:nvPr/>
        </p:nvSpPr>
        <p:spPr>
          <a:xfrm>
            <a:off x="4576441" y="4154836"/>
            <a:ext cx="1659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/>
              <a:t>Tuğlaları Kırmak</a:t>
            </a:r>
          </a:p>
        </p:txBody>
      </p:sp>
      <p:sp>
        <p:nvSpPr>
          <p:cNvPr id="106" name="Metin kutusu 105">
            <a:extLst>
              <a:ext uri="{FF2B5EF4-FFF2-40B4-BE49-F238E27FC236}">
                <a16:creationId xmlns:a16="http://schemas.microsoft.com/office/drawing/2014/main" id="{1004F5CE-10D6-7317-D8A0-D850CB64CEC8}"/>
              </a:ext>
            </a:extLst>
          </p:cNvPr>
          <p:cNvSpPr txBox="1"/>
          <p:nvPr/>
        </p:nvSpPr>
        <p:spPr>
          <a:xfrm>
            <a:off x="474133" y="901587"/>
            <a:ext cx="839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Erp</a:t>
            </a:r>
            <a:r>
              <a:rPr lang="tr-TR" b="1" dirty="0"/>
              <a:t> Projeleri %75 Başarısız</a:t>
            </a:r>
          </a:p>
        </p:txBody>
      </p:sp>
      <p:sp>
        <p:nvSpPr>
          <p:cNvPr id="107" name="Metin kutusu 106">
            <a:extLst>
              <a:ext uri="{FF2B5EF4-FFF2-40B4-BE49-F238E27FC236}">
                <a16:creationId xmlns:a16="http://schemas.microsoft.com/office/drawing/2014/main" id="{9A3488EB-E58F-9E82-E0C6-A22EC14D454D}"/>
              </a:ext>
            </a:extLst>
          </p:cNvPr>
          <p:cNvSpPr txBox="1"/>
          <p:nvPr/>
        </p:nvSpPr>
        <p:spPr>
          <a:xfrm>
            <a:off x="529866" y="1277930"/>
            <a:ext cx="847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Başarılı Olan %25 Projenin %80’i yaşamıyor </a:t>
            </a:r>
          </a:p>
        </p:txBody>
      </p:sp>
      <p:sp>
        <p:nvSpPr>
          <p:cNvPr id="2" name="SloganText">
            <a:extLst>
              <a:ext uri="{FF2B5EF4-FFF2-40B4-BE49-F238E27FC236}">
                <a16:creationId xmlns:a16="http://schemas.microsoft.com/office/drawing/2014/main" id="{69F41D5D-96A9-AD15-BCBC-BED30E33A0FE}"/>
              </a:ext>
            </a:extLst>
          </p:cNvPr>
          <p:cNvSpPr txBox="1"/>
          <p:nvPr/>
        </p:nvSpPr>
        <p:spPr>
          <a:xfrm>
            <a:off x="7018371" y="4154606"/>
            <a:ext cx="1990162" cy="25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anchor="ctr"/>
          <a:lstStyle/>
          <a:p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UĞLA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ENEYİM, </a:t>
            </a:r>
          </a:p>
          <a:p>
            <a:r>
              <a:rPr lang="tr-TR" sz="1000" b="1" i="1" dirty="0" err="1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 err="1">
                <a:solidFill>
                  <a:srgbClr val="0000FF"/>
                </a:solidFill>
                <a:latin typeface="Calibri"/>
                <a:cs typeface="Calibri"/>
              </a:rPr>
              <a:t>ER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ATIR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ç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ÖZÜM</a:t>
            </a:r>
            <a:endParaRPr lang="tr-TR" sz="1000" b="1" i="1" dirty="0"/>
          </a:p>
        </p:txBody>
      </p:sp>
    </p:spTree>
    <p:extLst>
      <p:ext uri="{BB962C8B-B14F-4D97-AF65-F5344CB8AC3E}">
        <p14:creationId xmlns:p14="http://schemas.microsoft.com/office/powerpoint/2010/main" val="3151793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">
            <a:extLst>
              <a:ext uri="{FF2B5EF4-FFF2-40B4-BE49-F238E27FC236}">
                <a16:creationId xmlns:a16="http://schemas.microsoft.com/office/drawing/2014/main" id="{E150B732-92E2-BE73-420E-0AE6678C402F}"/>
              </a:ext>
            </a:extLst>
          </p:cNvPr>
          <p:cNvSpPr/>
          <p:nvPr/>
        </p:nvSpPr>
        <p:spPr>
          <a:xfrm>
            <a:off x="965000" y="1137477"/>
            <a:ext cx="7315200" cy="2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1200" dirty="0">
                <a:solidFill>
                  <a:srgbClr val="546E7A"/>
                </a:solidFill>
                <a:latin typeface="Calibri" pitchFamily="34" charset="0"/>
              </a:rPr>
              <a:t>Lisans kontrolü ve personel takibi ayrı çalışır — işlem şeffaflığı tam sağlanır.</a:t>
            </a:r>
          </a:p>
        </p:txBody>
      </p:sp>
      <p:pic>
        <p:nvPicPr>
          <p:cNvPr id="3" name="BrandLogo">
            <a:extLst>
              <a:ext uri="{FF2B5EF4-FFF2-40B4-BE49-F238E27FC236}">
                <a16:creationId xmlns:a16="http://schemas.microsoft.com/office/drawing/2014/main" id="{C7024AEB-E3EF-DC2A-2431-3402E2A5B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0000"/>
            <a:ext cx="585600" cy="575103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8312FABF-A27D-56ED-113A-137DFED282AE}"/>
              </a:ext>
            </a:extLst>
          </p:cNvPr>
          <p:cNvSpPr txBox="1"/>
          <p:nvPr/>
        </p:nvSpPr>
        <p:spPr>
          <a:xfrm>
            <a:off x="965000" y="158000"/>
            <a:ext cx="7900000" cy="3300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Yapay Zeka Destekli Üretim 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Sistemi</a:t>
            </a:r>
            <a:endParaRPr lang="tr-TR" sz="2000" b="1" dirty="0">
              <a:solidFill>
                <a:srgbClr val="1565C0"/>
              </a:solidFill>
              <a:latin typeface="Trebuchet MS" pitchFamily="34" charset="0"/>
            </a:endParaRP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07AAB88E-844C-1101-9AC7-8B2A0E4B668D}"/>
              </a:ext>
            </a:extLst>
          </p:cNvPr>
          <p:cNvSpPr txBox="1"/>
          <p:nvPr/>
        </p:nvSpPr>
        <p:spPr>
          <a:xfrm>
            <a:off x="965000" y="500000"/>
            <a:ext cx="7900000" cy="1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Tek platformda 11 modül · her modülde </a:t>
            </a:r>
            <a:r>
              <a:rPr lang="tr-TR" sz="1100" b="1" dirty="0">
                <a:solidFill>
                  <a:srgbClr val="E53935"/>
                </a:solidFill>
                <a:latin typeface="Calibri" pitchFamily="34" charset="0"/>
              </a:rPr>
              <a:t>ENES</a:t>
            </a: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 yapay zeka asistanı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09D7EC02-D533-0F5A-2EE5-0BF4614B0377}"/>
              </a:ext>
            </a:extLst>
          </p:cNvPr>
          <p:cNvSpPr/>
          <p:nvPr/>
        </p:nvSpPr>
        <p:spPr>
          <a:xfrm>
            <a:off x="965000" y="725103"/>
            <a:ext cx="310341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dirty="0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Kullanıcı ≠ Personel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5AAA3FE-EB61-6892-1A44-5C2E7087D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960" y="158000"/>
            <a:ext cx="1576080" cy="330000"/>
          </a:xfrm>
          <a:prstGeom prst="rect">
            <a:avLst/>
          </a:prstGeom>
        </p:spPr>
      </p:pic>
      <p:sp>
        <p:nvSpPr>
          <p:cNvPr id="16" name="ContactBar">
            <a:extLst>
              <a:ext uri="{FF2B5EF4-FFF2-40B4-BE49-F238E27FC236}">
                <a16:creationId xmlns:a16="http://schemas.microsoft.com/office/drawing/2014/main" id="{F9566C1B-EC21-BE5E-7E1B-59E16F9B8281}"/>
              </a:ext>
            </a:extLst>
          </p:cNvPr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tr-TR" sz="1000" b="1" dirty="0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sales@ensrobotics.com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www.ensrobotics.com  ·  www.ununited.net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08A297F5-408A-CA9B-7FC2-00938F1D9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7" y="1382303"/>
            <a:ext cx="8799986" cy="3585937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0684AEAC-8437-1F3F-7983-BAAE12DA2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155" y="1359890"/>
            <a:ext cx="1974679" cy="2691634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C97AF9CD-6B4B-7FA8-4919-53B1159C7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836" y="1363869"/>
            <a:ext cx="2265512" cy="2691634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92CB14C4-6192-366D-4706-A0C028571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3350" y="1427129"/>
            <a:ext cx="2340689" cy="2646808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B5B7BE24-01C4-CB6A-8E14-CA1251D1BA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008" y="1427129"/>
            <a:ext cx="2008412" cy="260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92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ndLogo">
            <a:extLst>
              <a:ext uri="{FF2B5EF4-FFF2-40B4-BE49-F238E27FC236}">
                <a16:creationId xmlns:a16="http://schemas.microsoft.com/office/drawing/2014/main" id="{4FAC3572-F88B-F27D-F74A-9025AA219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0000"/>
            <a:ext cx="585600" cy="57510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F9D7C55E-C2D3-D0E5-87F0-6AAC12B6581F}"/>
              </a:ext>
            </a:extLst>
          </p:cNvPr>
          <p:cNvSpPr txBox="1"/>
          <p:nvPr/>
        </p:nvSpPr>
        <p:spPr>
          <a:xfrm>
            <a:off x="965000" y="158000"/>
            <a:ext cx="7900000" cy="3300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Yapay Zeka Destekli Üretim 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Sistemi</a:t>
            </a:r>
            <a:endParaRPr lang="tr-TR" sz="2000" b="1" dirty="0">
              <a:solidFill>
                <a:srgbClr val="1565C0"/>
              </a:solidFill>
              <a:latin typeface="Trebuchet MS" pitchFamily="34" charset="0"/>
            </a:endParaRP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530CAA92-2054-BAEB-4C21-38B90A81DBF6}"/>
              </a:ext>
            </a:extLst>
          </p:cNvPr>
          <p:cNvSpPr txBox="1"/>
          <p:nvPr/>
        </p:nvSpPr>
        <p:spPr>
          <a:xfrm>
            <a:off x="965000" y="500000"/>
            <a:ext cx="7900000" cy="26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Tek platformda 11 modül · her modülde </a:t>
            </a:r>
            <a:r>
              <a:rPr lang="tr-TR" sz="1100" b="1" dirty="0">
                <a:solidFill>
                  <a:srgbClr val="E53935"/>
                </a:solidFill>
                <a:latin typeface="Calibri" pitchFamily="34" charset="0"/>
              </a:rPr>
              <a:t>ENES</a:t>
            </a: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 yapay zeka asistanı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006BFC7-E897-BA80-47AC-FD1094B3C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20" y="259718"/>
            <a:ext cx="1576080" cy="330000"/>
          </a:xfrm>
          <a:prstGeom prst="rect">
            <a:avLst/>
          </a:prstGeom>
        </p:spPr>
      </p:pic>
      <p:pic>
        <p:nvPicPr>
          <p:cNvPr id="6" name="Img_BI – RPA Transfer">
            <a:extLst>
              <a:ext uri="{FF2B5EF4-FFF2-40B4-BE49-F238E27FC236}">
                <a16:creationId xmlns:a16="http://schemas.microsoft.com/office/drawing/2014/main" id="{4A37CDD9-E773-586C-8992-A6C96CD13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46" y="760000"/>
            <a:ext cx="868807" cy="1040000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F5C1CBDD-1014-5BB4-578C-1BFB15A4DCC0}"/>
              </a:ext>
            </a:extLst>
          </p:cNvPr>
          <p:cNvSpPr/>
          <p:nvPr/>
        </p:nvSpPr>
        <p:spPr>
          <a:xfrm>
            <a:off x="1329054" y="760001"/>
            <a:ext cx="7610546" cy="10399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 err="1">
                <a:solidFill>
                  <a:srgbClr val="E53935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e</a:t>
            </a:r>
            <a:r>
              <a:rPr lang="en-US" sz="2400" b="1" dirty="0" err="1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NS</a:t>
            </a:r>
            <a:r>
              <a:rPr lang="en-US" sz="2400" b="1" dirty="0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</a:t>
            </a:r>
            <a:r>
              <a:rPr lang="tr-TR" sz="2400" b="1" dirty="0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Rapor, Veri Transfer, RPA </a:t>
            </a:r>
          </a:p>
          <a:p>
            <a:pPr marL="0" indent="0" algn="ctr">
              <a:buNone/>
            </a:pPr>
            <a:r>
              <a:rPr lang="tr-TR" sz="2400" b="1" dirty="0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Modülü (BI) </a:t>
            </a:r>
          </a:p>
          <a:p>
            <a:pPr marL="0" indent="0" algn="ctr">
              <a:buNone/>
            </a:pPr>
            <a:r>
              <a:rPr lang="tr-TR" sz="2400" b="1" dirty="0">
                <a:solidFill>
                  <a:srgbClr val="1565C0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İsviçre Çakısı</a:t>
            </a:r>
            <a:endParaRPr lang="en-US" sz="2400" dirty="0"/>
          </a:p>
        </p:txBody>
      </p:sp>
      <p:sp>
        <p:nvSpPr>
          <p:cNvPr id="9" name="SloganText">
            <a:extLst>
              <a:ext uri="{FF2B5EF4-FFF2-40B4-BE49-F238E27FC236}">
                <a16:creationId xmlns:a16="http://schemas.microsoft.com/office/drawing/2014/main" id="{D0E99844-655E-EF92-6332-8E8633AC2BD5}"/>
              </a:ext>
            </a:extLst>
          </p:cNvPr>
          <p:cNvSpPr txBox="1"/>
          <p:nvPr/>
        </p:nvSpPr>
        <p:spPr>
          <a:xfrm>
            <a:off x="5966629" y="0"/>
            <a:ext cx="3045486" cy="25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anchor="ctr"/>
          <a:lstStyle/>
          <a:p>
            <a:pPr algn="ctr"/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UĞLA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ENEYİM,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ATIR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ç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ÖZÜM</a:t>
            </a:r>
            <a:endParaRPr lang="tr-TR" sz="1000" b="1" i="1" dirty="0"/>
          </a:p>
        </p:txBody>
      </p:sp>
      <p:sp>
        <p:nvSpPr>
          <p:cNvPr id="11" name="ContactBar">
            <a:extLst>
              <a:ext uri="{FF2B5EF4-FFF2-40B4-BE49-F238E27FC236}">
                <a16:creationId xmlns:a16="http://schemas.microsoft.com/office/drawing/2014/main" id="{77661EA8-9D51-E2A8-0A9C-8158724D7733}"/>
              </a:ext>
            </a:extLst>
          </p:cNvPr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tr-TR" sz="1000" b="1" dirty="0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sales@ensrobotics.com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www.ensrobotics.com  ·  www.ununited.net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A369FC1D-2AEF-60A2-829C-3858E872AE7B}"/>
              </a:ext>
            </a:extLst>
          </p:cNvPr>
          <p:cNvSpPr/>
          <p:nvPr/>
        </p:nvSpPr>
        <p:spPr>
          <a:xfrm>
            <a:off x="426674" y="2072000"/>
            <a:ext cx="8585441" cy="27124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546E7A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1600" dirty="0">
              <a:solidFill>
                <a:srgbClr val="546E7A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1100" b="1" dirty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1100" b="1" dirty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1100" b="1" dirty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1100" b="1" dirty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1200" b="1" dirty="0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fiste hazırlanan raporları müşteri lokasyonlarında kolayca kullanın.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1200" b="1" dirty="0">
                <a:solidFill>
                  <a:srgbClr val="FF0000"/>
                </a:solidFill>
                <a:latin typeface="Calibri" pitchFamily="34" charset="0"/>
              </a:rPr>
              <a:t>R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aporları bir kez hazırlayın, saklayın ve istediğiniz yerde tekrar kullanın.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1200" b="1" dirty="0">
                <a:solidFill>
                  <a:srgbClr val="FF0000"/>
                </a:solidFill>
                <a:latin typeface="Calibri" pitchFamily="34" charset="0"/>
              </a:rPr>
              <a:t>Z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amanında raporları WhatsApp veya e-posta ile otomatik gönderin.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1200" b="1" dirty="0">
                <a:solidFill>
                  <a:srgbClr val="FF0000"/>
                </a:solidFill>
                <a:latin typeface="Calibri" pitchFamily="34" charset="0"/>
              </a:rPr>
              <a:t>C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anlı Dashboard oluşturun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1200" b="1" dirty="0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angi tablo ne yapar, nasıl çalışır — not alın, tüm ekip zaman kazansın.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1200" b="1" dirty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RP, CRM, Excel , Scada, Statik web Siteleri , Geçmiş yıl bilgileri ve  daha fazlasını tek platformda bağlayın. Birbirinden farklı yazılımları ve bilgileri entegre edin.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1200" b="1" dirty="0">
                <a:solidFill>
                  <a:srgbClr val="FF0000"/>
                </a:solidFill>
                <a:latin typeface="Calibri" pitchFamily="34" charset="0"/>
              </a:rPr>
              <a:t>R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PA ve N8N ile tanımlanmış yinelenen tüm işleri yapar kullanıcıya zaman kazandırır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1200" b="1" dirty="0">
                <a:solidFill>
                  <a:srgbClr val="FF0000"/>
                </a:solidFill>
                <a:latin typeface="Calibri" pitchFamily="34" charset="0"/>
              </a:rPr>
              <a:t>V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eri Transfer Yapar API &lt; - &gt; API , VK &lt; - &gt; API , VK &lt; - &gt; VK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API – API Her hangi bir yazılımdan , Yapay zeka ajanından, </a:t>
            </a:r>
            <a:r>
              <a:rPr lang="tr-TR" sz="1200" b="1" dirty="0" err="1">
                <a:solidFill>
                  <a:srgbClr val="546E7A"/>
                </a:solidFill>
                <a:latin typeface="Calibri" pitchFamily="34" charset="0"/>
              </a:rPr>
              <a:t>IoT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 cihazından bir ERP ye, </a:t>
            </a:r>
            <a:r>
              <a:rPr lang="tr-TR" sz="1200" b="1" dirty="0" err="1">
                <a:solidFill>
                  <a:srgbClr val="546E7A"/>
                </a:solidFill>
                <a:latin typeface="Calibri" pitchFamily="34" charset="0"/>
              </a:rPr>
              <a:t>eNS’nin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 her hangi bir modülüne veri aktarı ve zamanlanır. Örneğin bir </a:t>
            </a:r>
            <a:r>
              <a:rPr lang="tr-TR" sz="1200" b="1" dirty="0" err="1">
                <a:solidFill>
                  <a:srgbClr val="546E7A"/>
                </a:solidFill>
                <a:latin typeface="Calibri" pitchFamily="34" charset="0"/>
              </a:rPr>
              <a:t>scada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 üzerinden lot not ve sipariş </a:t>
            </a:r>
            <a:r>
              <a:rPr lang="tr-TR" sz="1200" b="1" dirty="0" err="1">
                <a:solidFill>
                  <a:srgbClr val="546E7A"/>
                </a:solidFill>
                <a:latin typeface="Calibri" pitchFamily="34" charset="0"/>
              </a:rPr>
              <a:t>no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 muhasebe yazılımına hiç kod yazmadan aktarılabilir, iki veri aynı raporda yan yana getirilebilir.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Kağıda </a:t>
            </a:r>
            <a:r>
              <a:rPr lang="tr-TR" sz="1200" b="1" dirty="0" err="1">
                <a:solidFill>
                  <a:srgbClr val="546E7A"/>
                </a:solidFill>
                <a:latin typeface="Calibri" pitchFamily="34" charset="0"/>
              </a:rPr>
              <a:t>yazılmı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 bir üretim formu, satın alma teklifi  okunup aktarılabilir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Çok küçük formlar yapılıp mobilde kullanılması sağlanabilir.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Excel de var olan maliyet ve sayım bilgileri </a:t>
            </a:r>
            <a:r>
              <a:rPr lang="tr-TR" sz="1200" b="1" dirty="0" err="1">
                <a:solidFill>
                  <a:srgbClr val="546E7A"/>
                </a:solidFill>
                <a:latin typeface="Calibri" pitchFamily="34" charset="0"/>
              </a:rPr>
              <a:t>Erp</a:t>
            </a: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 ile birleştirilir canlı olarak raporlanabilir.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1200" b="1" dirty="0">
                <a:solidFill>
                  <a:srgbClr val="546E7A"/>
                </a:solidFill>
                <a:latin typeface="Calibri" pitchFamily="34" charset="0"/>
              </a:rPr>
              <a:t>Ensrobotics.com gerçek hayat çözümlerinden detay örneklere ulaşabilirsiniz.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tr-TR" sz="1600" dirty="0">
              <a:solidFill>
                <a:srgbClr val="546E7A"/>
              </a:solidFill>
              <a:latin typeface="Calibri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tr-TR" sz="1600" dirty="0">
              <a:solidFill>
                <a:srgbClr val="546E7A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>
              <a:solidFill>
                <a:srgbClr val="546E7A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solidFill>
                <a:srgbClr val="1565C0"/>
              </a:solidFill>
              <a:latin typeface="Trebuchet MS" pitchFamily="34" charset="0"/>
              <a:ea typeface="Trebuchet MS" pitchFamily="34" charset="-122"/>
              <a:cs typeface="Trebuchet MS" pitchFamily="34" charset="-120"/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E64B6FF0-801C-FE34-D8B0-0CD15E387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215" y="844458"/>
            <a:ext cx="1338785" cy="9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1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59DF4-2363-D357-EE3A-E8A3D4D5D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ndLogo">
            <a:extLst>
              <a:ext uri="{FF2B5EF4-FFF2-40B4-BE49-F238E27FC236}">
                <a16:creationId xmlns:a16="http://schemas.microsoft.com/office/drawing/2014/main" id="{161B28D2-BC7B-0E72-4F63-AF94BA931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0000"/>
            <a:ext cx="585600" cy="57510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2B75CC48-0BA6-8EBC-4133-F499A6F29072}"/>
              </a:ext>
            </a:extLst>
          </p:cNvPr>
          <p:cNvSpPr txBox="1"/>
          <p:nvPr/>
        </p:nvSpPr>
        <p:spPr>
          <a:xfrm>
            <a:off x="965000" y="158000"/>
            <a:ext cx="7900000" cy="3300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Yapay Zeka Destekli Üretim Sistemi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7BC773BE-B32B-58EB-5641-6011F22B98FF}"/>
              </a:ext>
            </a:extLst>
          </p:cNvPr>
          <p:cNvSpPr txBox="1"/>
          <p:nvPr/>
        </p:nvSpPr>
        <p:spPr>
          <a:xfrm>
            <a:off x="965000" y="500000"/>
            <a:ext cx="7900000" cy="26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Tek platformda 11 modül · her modülde </a:t>
            </a:r>
            <a:r>
              <a:rPr lang="tr-TR" sz="1100" b="1" dirty="0">
                <a:solidFill>
                  <a:srgbClr val="E53935"/>
                </a:solidFill>
                <a:latin typeface="Calibri" pitchFamily="34" charset="0"/>
              </a:rPr>
              <a:t>ENES</a:t>
            </a: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 yapay zeka asistanı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AF61377-EE50-9FBE-E557-011F07FB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20" y="259718"/>
            <a:ext cx="1576080" cy="330000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30C4F20A-BB6C-1F6B-77C2-2F65A04DB52E}"/>
              </a:ext>
            </a:extLst>
          </p:cNvPr>
          <p:cNvSpPr/>
          <p:nvPr/>
        </p:nvSpPr>
        <p:spPr>
          <a:xfrm>
            <a:off x="1329054" y="760001"/>
            <a:ext cx="7610546" cy="10399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9" name="SloganText">
            <a:extLst>
              <a:ext uri="{FF2B5EF4-FFF2-40B4-BE49-F238E27FC236}">
                <a16:creationId xmlns:a16="http://schemas.microsoft.com/office/drawing/2014/main" id="{0EE3814E-7061-2E1E-BE53-33C622DAD00F}"/>
              </a:ext>
            </a:extLst>
          </p:cNvPr>
          <p:cNvSpPr txBox="1"/>
          <p:nvPr/>
        </p:nvSpPr>
        <p:spPr>
          <a:xfrm>
            <a:off x="5966629" y="0"/>
            <a:ext cx="3045486" cy="25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anchor="ctr"/>
          <a:lstStyle/>
          <a:p>
            <a:pPr algn="ctr"/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UĞLA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ENEYİM,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ATIR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ç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ÖZÜM</a:t>
            </a:r>
            <a:endParaRPr lang="tr-TR" sz="1000" b="1" i="1" dirty="0"/>
          </a:p>
        </p:txBody>
      </p:sp>
      <p:sp>
        <p:nvSpPr>
          <p:cNvPr id="11" name="ContactBar">
            <a:extLst>
              <a:ext uri="{FF2B5EF4-FFF2-40B4-BE49-F238E27FC236}">
                <a16:creationId xmlns:a16="http://schemas.microsoft.com/office/drawing/2014/main" id="{3CAACC9A-0419-29D5-6DAE-7B6B1D2F973F}"/>
              </a:ext>
            </a:extLst>
          </p:cNvPr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tr-TR" sz="1000" b="1" dirty="0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sales@ensrobotics.com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www.ensrobotics.com  ·  www.ununited.net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83E0FB5-1ACF-4E48-45FF-2B7F9D333F6D}"/>
              </a:ext>
            </a:extLst>
          </p:cNvPr>
          <p:cNvSpPr txBox="1"/>
          <p:nvPr/>
        </p:nvSpPr>
        <p:spPr>
          <a:xfrm>
            <a:off x="322809" y="708602"/>
            <a:ext cx="8616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u="sng" dirty="0" err="1">
                <a:solidFill>
                  <a:srgbClr val="FF0000"/>
                </a:solidFill>
                <a:latin typeface="Trebuchet MS" pitchFamily="34" charset="0"/>
              </a:rPr>
              <a:t>uNUNITED</a:t>
            </a:r>
            <a:r>
              <a:rPr lang="tr-TR" sz="1600" b="1" dirty="0">
                <a:solidFill>
                  <a:srgbClr val="1565C0"/>
                </a:solidFill>
                <a:latin typeface="Trebuchet MS" pitchFamily="34" charset="0"/>
              </a:rPr>
              <a:t>: Patronlar için her yerde yönetim ve AI ile Yönetici desteği</a:t>
            </a:r>
          </a:p>
          <a:p>
            <a:r>
              <a:rPr lang="tr-TR" sz="1600" b="1" u="sng" dirty="0">
                <a:solidFill>
                  <a:srgbClr val="1565C0"/>
                </a:solidFill>
                <a:latin typeface="Trebuchet MS" pitchFamily="34" charset="0"/>
              </a:rPr>
              <a:t>Demo ve eğitim videoları: https://www.youtube.com/@Ensrobotics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CB0B01CE-654E-3EF3-6EF5-FC47ABC58E0D}"/>
              </a:ext>
            </a:extLst>
          </p:cNvPr>
          <p:cNvSpPr txBox="1"/>
          <p:nvPr/>
        </p:nvSpPr>
        <p:spPr>
          <a:xfrm>
            <a:off x="1822074" y="4664583"/>
            <a:ext cx="5992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H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er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tuğla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b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aşka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b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ir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v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eri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k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aynağından ve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A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PI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d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en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ç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alışabilir.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D0791421-312B-4673-DE88-9855ED51E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00" y="1286688"/>
            <a:ext cx="3081913" cy="2000661"/>
          </a:xfrm>
          <a:prstGeom prst="rect">
            <a:avLst/>
          </a:prstGeom>
        </p:spPr>
      </p:pic>
      <p:pic>
        <p:nvPicPr>
          <p:cNvPr id="22" name="Resim 21" descr="Restoran ve plaj olarak ikiye bölünmüş arka plan">
            <a:extLst>
              <a:ext uri="{FF2B5EF4-FFF2-40B4-BE49-F238E27FC236}">
                <a16:creationId xmlns:a16="http://schemas.microsoft.com/office/drawing/2014/main" id="{EFF7DD01-34F1-5851-4C54-0A132D24B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949" y="1318602"/>
            <a:ext cx="5487166" cy="3162619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C920178A-BB97-36C0-1DF8-9F87276B0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408" y="3287349"/>
            <a:ext cx="1491008" cy="1377234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933694E3-F651-EDD3-C3DC-74F546297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49" y="3428926"/>
            <a:ext cx="985302" cy="87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75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950F5-EDB0-7B41-4132-C7BA82221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ndLogo">
            <a:extLst>
              <a:ext uri="{FF2B5EF4-FFF2-40B4-BE49-F238E27FC236}">
                <a16:creationId xmlns:a16="http://schemas.microsoft.com/office/drawing/2014/main" id="{7A6352A2-372F-7649-27E2-D2CE06665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0000"/>
            <a:ext cx="585600" cy="57510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9DB63AD4-4345-EC8B-7ED8-63AC7DE2FC6F}"/>
              </a:ext>
            </a:extLst>
          </p:cNvPr>
          <p:cNvSpPr txBox="1"/>
          <p:nvPr/>
        </p:nvSpPr>
        <p:spPr>
          <a:xfrm>
            <a:off x="965000" y="158000"/>
            <a:ext cx="7900000" cy="3300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Yapay Zeka Destekli Üretim 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Sistemi</a:t>
            </a:r>
            <a:endParaRPr lang="tr-TR" sz="2000" b="1" dirty="0">
              <a:solidFill>
                <a:srgbClr val="1565C0"/>
              </a:solidFill>
              <a:latin typeface="Trebuchet MS" pitchFamily="34" charset="0"/>
            </a:endParaRP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79574772-FAA9-AC41-838F-E50877F85A2B}"/>
              </a:ext>
            </a:extLst>
          </p:cNvPr>
          <p:cNvSpPr txBox="1"/>
          <p:nvPr/>
        </p:nvSpPr>
        <p:spPr>
          <a:xfrm>
            <a:off x="965000" y="500000"/>
            <a:ext cx="7900000" cy="26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Tek platformda 11 modül · her modülde </a:t>
            </a:r>
            <a:r>
              <a:rPr lang="tr-TR" sz="1100" b="1" dirty="0">
                <a:solidFill>
                  <a:srgbClr val="E53935"/>
                </a:solidFill>
                <a:latin typeface="Calibri" pitchFamily="34" charset="0"/>
              </a:rPr>
              <a:t>ENES</a:t>
            </a: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 yapay zeka asistanı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26C1AD3-4925-1BE9-E182-9AABAC970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20" y="259718"/>
            <a:ext cx="1576080" cy="330000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C41DC062-D19B-707D-3A45-C48BF160889B}"/>
              </a:ext>
            </a:extLst>
          </p:cNvPr>
          <p:cNvSpPr/>
          <p:nvPr/>
        </p:nvSpPr>
        <p:spPr>
          <a:xfrm>
            <a:off x="1329054" y="760001"/>
            <a:ext cx="7610546" cy="10399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9" name="SloganText">
            <a:extLst>
              <a:ext uri="{FF2B5EF4-FFF2-40B4-BE49-F238E27FC236}">
                <a16:creationId xmlns:a16="http://schemas.microsoft.com/office/drawing/2014/main" id="{80AAE2F5-C650-4222-35EA-8C69AA44C41A}"/>
              </a:ext>
            </a:extLst>
          </p:cNvPr>
          <p:cNvSpPr txBox="1"/>
          <p:nvPr/>
        </p:nvSpPr>
        <p:spPr>
          <a:xfrm>
            <a:off x="5966629" y="0"/>
            <a:ext cx="3045486" cy="25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anchor="ctr"/>
          <a:lstStyle/>
          <a:p>
            <a:pPr algn="ctr"/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UĞLA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ENEYİM,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ATIR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ç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ÖZÜM</a:t>
            </a:r>
            <a:endParaRPr lang="tr-TR" sz="1000" b="1" i="1" dirty="0"/>
          </a:p>
        </p:txBody>
      </p:sp>
      <p:sp>
        <p:nvSpPr>
          <p:cNvPr id="11" name="ContactBar">
            <a:extLst>
              <a:ext uri="{FF2B5EF4-FFF2-40B4-BE49-F238E27FC236}">
                <a16:creationId xmlns:a16="http://schemas.microsoft.com/office/drawing/2014/main" id="{B852A62A-804B-36B4-2BF7-DCA5BBD0D8D1}"/>
              </a:ext>
            </a:extLst>
          </p:cNvPr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tr-TR" sz="1000" b="1" dirty="0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sales@ensrobotics.com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www.ensrobotics.com  ·  www.ununited.net</a:t>
            </a:r>
          </a:p>
        </p:txBody>
      </p:sp>
      <p:pic>
        <p:nvPicPr>
          <p:cNvPr id="7" name="Resim 6" descr="Dikey fabrika ortamında ENS fatura pres hattı">
            <a:extLst>
              <a:ext uri="{FF2B5EF4-FFF2-40B4-BE49-F238E27FC236}">
                <a16:creationId xmlns:a16="http://schemas.microsoft.com/office/drawing/2014/main" id="{19F7AEE7-CB51-836A-896F-6AA6556A9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24" y="1320036"/>
            <a:ext cx="2605696" cy="3264488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14FA068E-213E-12DD-BB69-76C25902DF0A}"/>
              </a:ext>
            </a:extLst>
          </p:cNvPr>
          <p:cNvSpPr txBox="1"/>
          <p:nvPr/>
        </p:nvSpPr>
        <p:spPr>
          <a:xfrm>
            <a:off x="318878" y="4633805"/>
            <a:ext cx="285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200 Eur + KDV Tek Sefer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12EA0411-C934-BA12-9CA0-744F4FFDB1A3}"/>
              </a:ext>
            </a:extLst>
          </p:cNvPr>
          <p:cNvSpPr txBox="1"/>
          <p:nvPr/>
        </p:nvSpPr>
        <p:spPr>
          <a:xfrm>
            <a:off x="322809" y="708602"/>
            <a:ext cx="8616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1565C0"/>
                </a:solidFill>
                <a:latin typeface="Trebuchet MS" pitchFamily="34" charset="0"/>
              </a:rPr>
              <a:t>Kestiğiniz ve aldığınız faturaları gönderin sabit bilgileri oluşturalım.</a:t>
            </a:r>
          </a:p>
          <a:p>
            <a:r>
              <a:rPr lang="tr-TR" sz="1600" b="1" dirty="0">
                <a:solidFill>
                  <a:srgbClr val="1565C0"/>
                </a:solidFill>
                <a:latin typeface="Trebuchet MS" pitchFamily="34" charset="0"/>
              </a:rPr>
              <a:t>Teknik çizimleri yükleyin proje görevleri ve malzeme listesi oluşturalım</a:t>
            </a:r>
          </a:p>
        </p:txBody>
      </p:sp>
      <p:pic>
        <p:nvPicPr>
          <p:cNvPr id="14" name="Resim 13" descr="Dikey fabrika ortamında teknik çizimden görev ve malzeme pres hattı">
            <a:extLst>
              <a:ext uri="{FF2B5EF4-FFF2-40B4-BE49-F238E27FC236}">
                <a16:creationId xmlns:a16="http://schemas.microsoft.com/office/drawing/2014/main" id="{F6F36D22-7AB4-26B0-D81E-9E60B9FB8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349" y="1344776"/>
            <a:ext cx="2605696" cy="3266591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4450B85B-CCF4-8367-D884-08995A26D068}"/>
              </a:ext>
            </a:extLst>
          </p:cNvPr>
          <p:cNvSpPr txBox="1"/>
          <p:nvPr/>
        </p:nvSpPr>
        <p:spPr>
          <a:xfrm>
            <a:off x="6023811" y="4645453"/>
            <a:ext cx="260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249 Eur + KDV Tek Sefer </a:t>
            </a:r>
          </a:p>
        </p:txBody>
      </p:sp>
    </p:spTree>
    <p:extLst>
      <p:ext uri="{BB962C8B-B14F-4D97-AF65-F5344CB8AC3E}">
        <p14:creationId xmlns:p14="http://schemas.microsoft.com/office/powerpoint/2010/main" val="91092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C0E0A-B539-8233-008F-5CF8C8F81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ndLogo">
            <a:extLst>
              <a:ext uri="{FF2B5EF4-FFF2-40B4-BE49-F238E27FC236}">
                <a16:creationId xmlns:a16="http://schemas.microsoft.com/office/drawing/2014/main" id="{276D2686-98B9-02E9-CEC2-99D98ACCC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0000"/>
            <a:ext cx="585600" cy="57510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395D6729-AA8A-88E7-9DB1-9E8288A7C314}"/>
              </a:ext>
            </a:extLst>
          </p:cNvPr>
          <p:cNvSpPr txBox="1"/>
          <p:nvPr/>
        </p:nvSpPr>
        <p:spPr>
          <a:xfrm>
            <a:off x="965000" y="158000"/>
            <a:ext cx="7900000" cy="3300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Yapay Zeka Destekli Üretim 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Sistemi</a:t>
            </a:r>
            <a:endParaRPr lang="tr-TR" sz="2000" b="1" dirty="0">
              <a:solidFill>
                <a:srgbClr val="1565C0"/>
              </a:solidFill>
              <a:latin typeface="Trebuchet MS" pitchFamily="34" charset="0"/>
            </a:endParaRP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A5DC11CB-03F9-0F0D-C835-79B44531C132}"/>
              </a:ext>
            </a:extLst>
          </p:cNvPr>
          <p:cNvSpPr txBox="1"/>
          <p:nvPr/>
        </p:nvSpPr>
        <p:spPr>
          <a:xfrm>
            <a:off x="965000" y="500000"/>
            <a:ext cx="7900000" cy="26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Tek platformda 11 modül · her modülde </a:t>
            </a:r>
            <a:r>
              <a:rPr lang="tr-TR" sz="1100" b="1" dirty="0">
                <a:solidFill>
                  <a:srgbClr val="E53935"/>
                </a:solidFill>
                <a:latin typeface="Calibri" pitchFamily="34" charset="0"/>
              </a:rPr>
              <a:t>ENES</a:t>
            </a: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 yapay zeka asistanı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C8E04AE-284C-9ED0-3874-87FE53167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20" y="259718"/>
            <a:ext cx="1576080" cy="330000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FEB0BBC0-2656-1EBE-F707-25F2623850B7}"/>
              </a:ext>
            </a:extLst>
          </p:cNvPr>
          <p:cNvSpPr/>
          <p:nvPr/>
        </p:nvSpPr>
        <p:spPr>
          <a:xfrm>
            <a:off x="1329054" y="760001"/>
            <a:ext cx="7610546" cy="10399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9" name="SloganText">
            <a:extLst>
              <a:ext uri="{FF2B5EF4-FFF2-40B4-BE49-F238E27FC236}">
                <a16:creationId xmlns:a16="http://schemas.microsoft.com/office/drawing/2014/main" id="{DF89A7A1-3E33-926E-4350-5110A4691754}"/>
              </a:ext>
            </a:extLst>
          </p:cNvPr>
          <p:cNvSpPr txBox="1"/>
          <p:nvPr/>
        </p:nvSpPr>
        <p:spPr>
          <a:xfrm>
            <a:off x="5966629" y="0"/>
            <a:ext cx="3045486" cy="25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anchor="ctr"/>
          <a:lstStyle/>
          <a:p>
            <a:pPr algn="ctr"/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UĞLA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ENEYİM,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ATIR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ç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ÖZÜM</a:t>
            </a:r>
            <a:endParaRPr lang="tr-TR" sz="1000" b="1" i="1" dirty="0"/>
          </a:p>
        </p:txBody>
      </p:sp>
      <p:sp>
        <p:nvSpPr>
          <p:cNvPr id="11" name="ContactBar">
            <a:extLst>
              <a:ext uri="{FF2B5EF4-FFF2-40B4-BE49-F238E27FC236}">
                <a16:creationId xmlns:a16="http://schemas.microsoft.com/office/drawing/2014/main" id="{AEE46CAC-E853-8E28-7FD3-10AD3F2F1B67}"/>
              </a:ext>
            </a:extLst>
          </p:cNvPr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tr-TR" sz="1000" b="1" dirty="0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sales@ensrobotics.com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www.ensrobotics.com  ·  www.ununited.net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19C792C9-89B7-9625-416B-8825186D1BA1}"/>
              </a:ext>
            </a:extLst>
          </p:cNvPr>
          <p:cNvSpPr txBox="1"/>
          <p:nvPr/>
        </p:nvSpPr>
        <p:spPr>
          <a:xfrm>
            <a:off x="322809" y="708602"/>
            <a:ext cx="8616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u="sng" dirty="0" err="1">
                <a:solidFill>
                  <a:srgbClr val="FF0000"/>
                </a:solidFill>
                <a:latin typeface="Trebuchet MS" pitchFamily="34" charset="0"/>
              </a:rPr>
              <a:t>e</a:t>
            </a:r>
            <a:r>
              <a:rPr lang="tr-TR" sz="1600" b="1" u="sng" dirty="0" err="1">
                <a:solidFill>
                  <a:srgbClr val="1565C0"/>
                </a:solidFill>
                <a:latin typeface="Trebuchet MS" pitchFamily="34" charset="0"/>
              </a:rPr>
              <a:t>NS</a:t>
            </a:r>
            <a:r>
              <a:rPr lang="tr-TR" sz="1600" b="1" u="sng" dirty="0">
                <a:solidFill>
                  <a:srgbClr val="1565C0"/>
                </a:solidFill>
                <a:latin typeface="Trebuchet MS" pitchFamily="34" charset="0"/>
              </a:rPr>
              <a:t> SATIN ALMA </a:t>
            </a:r>
            <a:r>
              <a:rPr lang="tr-TR" sz="1600" b="1" dirty="0">
                <a:solidFill>
                  <a:srgbClr val="1565C0"/>
                </a:solidFill>
                <a:latin typeface="Trebuchet MS" pitchFamily="34" charset="0"/>
              </a:rPr>
              <a:t>:Online Teklif Toplama, Online Tedarikçi bulma, Pazarlık etme</a:t>
            </a:r>
          </a:p>
          <a:p>
            <a:r>
              <a:rPr lang="tr-TR" sz="1600" b="1" u="sng" dirty="0">
                <a:solidFill>
                  <a:srgbClr val="1565C0"/>
                </a:solidFill>
                <a:latin typeface="Trebuchet MS" pitchFamily="34" charset="0"/>
              </a:rPr>
              <a:t>https://www.youtube.com/@Ensrobotics</a:t>
            </a:r>
          </a:p>
        </p:txBody>
      </p:sp>
      <p:pic>
        <p:nvPicPr>
          <p:cNvPr id="6" name="Img_Satın Alma">
            <a:extLst>
              <a:ext uri="{FF2B5EF4-FFF2-40B4-BE49-F238E27FC236}">
                <a16:creationId xmlns:a16="http://schemas.microsoft.com/office/drawing/2014/main" id="{31F82806-5514-A65F-CB7B-9A8099C82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15" y="1331979"/>
            <a:ext cx="970998" cy="104000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859FD77E-25AF-4667-3CB8-3C22BA3C99F3}"/>
              </a:ext>
            </a:extLst>
          </p:cNvPr>
          <p:cNvSpPr txBox="1"/>
          <p:nvPr/>
        </p:nvSpPr>
        <p:spPr>
          <a:xfrm>
            <a:off x="2684144" y="1243819"/>
            <a:ext cx="640767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Organizasyon Şeması, </a:t>
            </a:r>
            <a:r>
              <a:rPr lang="tr-TR" sz="900" b="1" dirty="0">
                <a:solidFill>
                  <a:srgbClr val="FF0000"/>
                </a:solidFill>
                <a:latin typeface="Trebuchet MS" pitchFamily="34" charset="0"/>
              </a:rPr>
              <a:t>S</a:t>
            </a: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ürükle bırak ile departmanlar, görevler, </a:t>
            </a:r>
            <a:r>
              <a:rPr lang="tr-TR" sz="900" b="1" dirty="0" err="1">
                <a:solidFill>
                  <a:srgbClr val="1565C0"/>
                </a:solidFill>
                <a:latin typeface="Trebuchet MS" pitchFamily="34" charset="0"/>
              </a:rPr>
              <a:t>personeler</a:t>
            </a: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 , satın alma limitleri bağlanır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Satın Alma Grupları, </a:t>
            </a:r>
            <a:r>
              <a:rPr lang="tr-TR" sz="900" b="1" dirty="0">
                <a:solidFill>
                  <a:srgbClr val="FF0000"/>
                </a:solidFill>
                <a:latin typeface="Trebuchet MS" pitchFamily="34" charset="0"/>
              </a:rPr>
              <a:t>T</a:t>
            </a: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edarikçiler ve Malzemeler bu gruplar ile bağlanır.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Malzeme Kodu, </a:t>
            </a:r>
            <a:r>
              <a:rPr lang="tr-TR" sz="900" b="1" dirty="0">
                <a:solidFill>
                  <a:srgbClr val="FF0000"/>
                </a:solidFill>
                <a:latin typeface="Trebuchet MS" pitchFamily="34" charset="0"/>
              </a:rPr>
              <a:t>S</a:t>
            </a: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ipariş aşamasına kadar zorunlu değildir.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Talep, </a:t>
            </a:r>
            <a:r>
              <a:rPr lang="tr-TR" sz="900" b="1" dirty="0">
                <a:solidFill>
                  <a:srgbClr val="FF0000"/>
                </a:solidFill>
                <a:latin typeface="Trebuchet MS" pitchFamily="34" charset="0"/>
              </a:rPr>
              <a:t>T</a:t>
            </a: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alep edenler talep girişi yapar ve organizasyon şemasına göre onaya gider.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Sözleşmeler, </a:t>
            </a:r>
            <a:r>
              <a:rPr lang="tr-TR" sz="900" b="1" dirty="0">
                <a:solidFill>
                  <a:srgbClr val="FF0000"/>
                </a:solidFill>
                <a:latin typeface="Trebuchet MS" pitchFamily="34" charset="0"/>
              </a:rPr>
              <a:t>M</a:t>
            </a: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alzeme bazlı, grup bazlı, sözleşmeler sistem aktarılır. Sözleşme aktif ise gelen talep direk siparişe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Teklif İsteği, </a:t>
            </a:r>
            <a:r>
              <a:rPr lang="tr-TR" sz="900" b="1" dirty="0">
                <a:solidFill>
                  <a:srgbClr val="FF0000"/>
                </a:solidFill>
                <a:latin typeface="Trebuchet MS" pitchFamily="34" charset="0"/>
              </a:rPr>
              <a:t>O</a:t>
            </a: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naylı talep satın alma ekibinin teklif toplama ekranına düşer. Enes </a:t>
            </a:r>
            <a:r>
              <a:rPr lang="tr-TR" sz="900" b="1" dirty="0" err="1">
                <a:solidFill>
                  <a:srgbClr val="1565C0"/>
                </a:solidFill>
                <a:latin typeface="Trebuchet MS" pitchFamily="34" charset="0"/>
              </a:rPr>
              <a:t>Whatsapp</a:t>
            </a: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, Mail ile teklif istenir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Satın Alma Teklifi, </a:t>
            </a:r>
            <a:r>
              <a:rPr lang="tr-TR" sz="900" b="1" dirty="0">
                <a:solidFill>
                  <a:srgbClr val="FF0000"/>
                </a:solidFill>
                <a:latin typeface="Trebuchet MS" pitchFamily="34" charset="0"/>
              </a:rPr>
              <a:t>T</a:t>
            </a: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edarikçiniz teklifi el yazısı ile, </a:t>
            </a:r>
            <a:r>
              <a:rPr lang="tr-TR" sz="900" b="1" dirty="0" err="1">
                <a:solidFill>
                  <a:srgbClr val="1565C0"/>
                </a:solidFill>
                <a:latin typeface="Trebuchet MS" pitchFamily="34" charset="0"/>
              </a:rPr>
              <a:t>Whatsapp</a:t>
            </a: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 ile mail ile yazabilir veya kendisine gönderilen linke girebilir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Teklif Karşılaştırma, </a:t>
            </a:r>
            <a:r>
              <a:rPr lang="tr-TR" sz="900" b="1" dirty="0">
                <a:solidFill>
                  <a:srgbClr val="FF0000"/>
                </a:solidFill>
                <a:latin typeface="Trebuchet MS" pitchFamily="34" charset="0"/>
              </a:rPr>
              <a:t>E</a:t>
            </a: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nes sizin için hangi teklifinin  en doğru olduğunu masraflar, kalite bilgileri , ödeme planı kontrolü ile bulur. Doğru teklif olduğuna inanmaz ise size yeni tedarikçi bulur ve teklif ister süreci başa alır.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Satın Alma Siparişi, </a:t>
            </a:r>
            <a:r>
              <a:rPr lang="tr-TR" sz="900" b="1" dirty="0">
                <a:solidFill>
                  <a:srgbClr val="FF0000"/>
                </a:solidFill>
                <a:latin typeface="Trebuchet MS" pitchFamily="34" charset="0"/>
              </a:rPr>
              <a:t>S</a:t>
            </a: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on pazarlık bu aşama da yapılır değişiklikler sipariş üzerinde yapılır ve satın alma limitlerine göre onaylanır.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Mal Kabul, </a:t>
            </a:r>
            <a:r>
              <a:rPr lang="tr-TR" sz="900" b="1" dirty="0">
                <a:solidFill>
                  <a:srgbClr val="FF0000"/>
                </a:solidFill>
                <a:latin typeface="Trebuchet MS" pitchFamily="34" charset="0"/>
              </a:rPr>
              <a:t>M</a:t>
            </a:r>
            <a:r>
              <a:rPr lang="tr-TR" sz="900" b="1" dirty="0">
                <a:solidFill>
                  <a:srgbClr val="1565C0"/>
                </a:solidFill>
                <a:latin typeface="Trebuchet MS" pitchFamily="34" charset="0"/>
              </a:rPr>
              <a:t>aliyet sisteminin can damarıdır. Maliyet fiyatları satın alma siparişine dayanır ve siparişin irsaliye veya fatura ile birleştiği ekrandır. Muhasebe  ile entegre edilir. Kısmi Teslimat yapılabilir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tr-TR" sz="1100" dirty="0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BA3EF241-5F9B-67E9-DACE-DB894E829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11053" y="2364479"/>
            <a:ext cx="1918883" cy="2119155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8B0C389E-86FE-44C0-6094-FB5EAE11292E}"/>
              </a:ext>
            </a:extLst>
          </p:cNvPr>
          <p:cNvSpPr txBox="1"/>
          <p:nvPr/>
        </p:nvSpPr>
        <p:spPr>
          <a:xfrm>
            <a:off x="2846328" y="3561127"/>
            <a:ext cx="5992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H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er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e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kran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b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aşka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b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ir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v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eri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k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aynağından ve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A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PI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d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en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ç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alışabilir.</a:t>
            </a: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CED2EA78-6988-B1DE-57A5-071F2CD00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984" y="3889638"/>
            <a:ext cx="1514686" cy="968112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5E4F97FD-B0F1-83B2-1EC0-CFD0035ED7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2908" y="4151922"/>
            <a:ext cx="1600423" cy="523948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42FBD159-CE3B-AABF-FD57-60478378A8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1630" y="3899681"/>
            <a:ext cx="1124116" cy="95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66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6EC2A-0981-0A7E-C6AB-4C8445054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ndLogo">
            <a:extLst>
              <a:ext uri="{FF2B5EF4-FFF2-40B4-BE49-F238E27FC236}">
                <a16:creationId xmlns:a16="http://schemas.microsoft.com/office/drawing/2014/main" id="{3C1167EF-D0A4-9EB2-B9F0-D6D38732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0000"/>
            <a:ext cx="585600" cy="57510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7E404CB6-0B6F-EC33-ECE6-347FDE1FCE02}"/>
              </a:ext>
            </a:extLst>
          </p:cNvPr>
          <p:cNvSpPr txBox="1"/>
          <p:nvPr/>
        </p:nvSpPr>
        <p:spPr>
          <a:xfrm>
            <a:off x="965000" y="158000"/>
            <a:ext cx="7900000" cy="3300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tr-TR" sz="2000" b="1" dirty="0">
                <a:solidFill>
                  <a:srgbClr val="1565C0"/>
                </a:solidFill>
                <a:latin typeface="Trebuchet MS" pitchFamily="34" charset="0"/>
              </a:rPr>
              <a:t>Yapay Zeka Destekli Üretim </a:t>
            </a:r>
            <a:r>
              <a:rPr lang="tr-TR" sz="2000" b="1">
                <a:solidFill>
                  <a:srgbClr val="1565C0"/>
                </a:solidFill>
                <a:latin typeface="Trebuchet MS" pitchFamily="34" charset="0"/>
              </a:rPr>
              <a:t>Sistemi</a:t>
            </a:r>
            <a:endParaRPr lang="tr-TR" sz="2000" b="1" dirty="0">
              <a:solidFill>
                <a:srgbClr val="1565C0"/>
              </a:solidFill>
              <a:latin typeface="Trebuchet MS" pitchFamily="34" charset="0"/>
            </a:endParaRP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37A5C871-96A0-8BD3-E589-980157C56A31}"/>
              </a:ext>
            </a:extLst>
          </p:cNvPr>
          <p:cNvSpPr txBox="1"/>
          <p:nvPr/>
        </p:nvSpPr>
        <p:spPr>
          <a:xfrm>
            <a:off x="965000" y="500000"/>
            <a:ext cx="7900000" cy="26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Tek platformda 11 modül · her modülde </a:t>
            </a:r>
            <a:r>
              <a:rPr lang="tr-TR" sz="1100" b="1" dirty="0">
                <a:solidFill>
                  <a:srgbClr val="E53935"/>
                </a:solidFill>
                <a:latin typeface="Calibri" pitchFamily="34" charset="0"/>
              </a:rPr>
              <a:t>ENES</a:t>
            </a:r>
            <a:r>
              <a:rPr lang="tr-TR" sz="1100" dirty="0">
                <a:solidFill>
                  <a:srgbClr val="546E7A"/>
                </a:solidFill>
                <a:latin typeface="Calibri" pitchFamily="34" charset="0"/>
              </a:rPr>
              <a:t> yapay zeka asistanı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5661F9B-3795-7679-4264-C93185353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20" y="259718"/>
            <a:ext cx="1576080" cy="330000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934DB20E-89CE-5880-C847-E5734E70B032}"/>
              </a:ext>
            </a:extLst>
          </p:cNvPr>
          <p:cNvSpPr/>
          <p:nvPr/>
        </p:nvSpPr>
        <p:spPr>
          <a:xfrm>
            <a:off x="1329054" y="760001"/>
            <a:ext cx="7610546" cy="10399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9" name="SloganText">
            <a:extLst>
              <a:ext uri="{FF2B5EF4-FFF2-40B4-BE49-F238E27FC236}">
                <a16:creationId xmlns:a16="http://schemas.microsoft.com/office/drawing/2014/main" id="{D198E499-CE04-B2E9-83BE-436A70927939}"/>
              </a:ext>
            </a:extLst>
          </p:cNvPr>
          <p:cNvSpPr txBox="1"/>
          <p:nvPr/>
        </p:nvSpPr>
        <p:spPr>
          <a:xfrm>
            <a:off x="5966629" y="0"/>
            <a:ext cx="3045486" cy="250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anchor="ctr"/>
          <a:lstStyle/>
          <a:p>
            <a:pPr algn="ctr"/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UĞLA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ENEYİM,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ER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ATIR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İR </a:t>
            </a:r>
            <a:r>
              <a:rPr lang="tr-TR" sz="1000" b="1" i="1" dirty="0">
                <a:solidFill>
                  <a:srgbClr val="FF0000"/>
                </a:solidFill>
                <a:latin typeface="Calibri"/>
                <a:cs typeface="Calibri"/>
              </a:rPr>
              <a:t>ç</a:t>
            </a:r>
            <a:r>
              <a:rPr lang="tr-TR" sz="1000" b="1" i="1" dirty="0">
                <a:solidFill>
                  <a:srgbClr val="0000FF"/>
                </a:solidFill>
                <a:latin typeface="Calibri"/>
                <a:cs typeface="Calibri"/>
              </a:rPr>
              <a:t>ÖZÜM</a:t>
            </a:r>
            <a:endParaRPr lang="tr-TR" sz="1000" b="1" i="1" dirty="0"/>
          </a:p>
        </p:txBody>
      </p:sp>
      <p:sp>
        <p:nvSpPr>
          <p:cNvPr id="11" name="ContactBar">
            <a:extLst>
              <a:ext uri="{FF2B5EF4-FFF2-40B4-BE49-F238E27FC236}">
                <a16:creationId xmlns:a16="http://schemas.microsoft.com/office/drawing/2014/main" id="{24779E8C-257D-48EE-3465-8B465FAC5C9B}"/>
              </a:ext>
            </a:extLst>
          </p:cNvPr>
          <p:cNvSpPr/>
          <p:nvPr/>
        </p:nvSpPr>
        <p:spPr>
          <a:xfrm>
            <a:off x="0" y="4968240"/>
            <a:ext cx="9144000" cy="175260"/>
          </a:xfrm>
          <a:prstGeom prst="rect">
            <a:avLst/>
          </a:prstGeom>
          <a:noFill/>
          <a:ln/>
        </p:spPr>
        <p:txBody>
          <a:bodyPr wrap="square" lIns="91440" tIns="45720" rIns="91440" bIns="45720" anchor="ctr"/>
          <a:lstStyle/>
          <a:p>
            <a:pPr algn="ctr">
              <a:buNone/>
            </a:pPr>
            <a:r>
              <a:rPr lang="tr-TR" sz="1000" b="1" dirty="0">
                <a:solidFill>
                  <a:srgbClr val="1565C0"/>
                </a:solidFill>
                <a:latin typeface="Calibri" pitchFamily="34" charset="0"/>
              </a:rPr>
              <a:t>Salih DÜZEL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0 533 170 73 48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sales@ensrobotics.com</a:t>
            </a:r>
            <a:r>
              <a:rPr lang="tr-TR" sz="1000" dirty="0">
                <a:solidFill>
                  <a:srgbClr val="90A4AE"/>
                </a:solidFill>
                <a:latin typeface="Calibri" pitchFamily="34" charset="0"/>
              </a:rPr>
              <a:t>  ·  </a:t>
            </a:r>
            <a:r>
              <a:rPr lang="tr-TR" sz="1000" dirty="0">
                <a:solidFill>
                  <a:srgbClr val="37474F"/>
                </a:solidFill>
                <a:latin typeface="Calibri" pitchFamily="34" charset="0"/>
              </a:rPr>
              <a:t>www.ensrobotics.com  ·  www.ununited.net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85C3D25B-700D-67AD-8A59-C1446FDCEB17}"/>
              </a:ext>
            </a:extLst>
          </p:cNvPr>
          <p:cNvSpPr txBox="1"/>
          <p:nvPr/>
        </p:nvSpPr>
        <p:spPr>
          <a:xfrm>
            <a:off x="322809" y="708602"/>
            <a:ext cx="8616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u="sng" dirty="0" err="1">
                <a:solidFill>
                  <a:srgbClr val="FF0000"/>
                </a:solidFill>
                <a:latin typeface="Trebuchet MS" pitchFamily="34" charset="0"/>
              </a:rPr>
              <a:t>e</a:t>
            </a:r>
            <a:r>
              <a:rPr lang="tr-TR" sz="1600" b="1" u="sng" dirty="0" err="1">
                <a:solidFill>
                  <a:srgbClr val="1565C0"/>
                </a:solidFill>
                <a:latin typeface="Trebuchet MS" pitchFamily="34" charset="0"/>
              </a:rPr>
              <a:t>NS</a:t>
            </a:r>
            <a:r>
              <a:rPr lang="tr-TR" sz="1600" b="1" u="sng" dirty="0">
                <a:solidFill>
                  <a:srgbClr val="1565C0"/>
                </a:solidFill>
                <a:latin typeface="Trebuchet MS" pitchFamily="34" charset="0"/>
              </a:rPr>
              <a:t> Depo </a:t>
            </a:r>
            <a:r>
              <a:rPr lang="tr-TR" sz="1600" b="1" dirty="0">
                <a:solidFill>
                  <a:srgbClr val="1565C0"/>
                </a:solidFill>
                <a:latin typeface="Trebuchet MS" pitchFamily="34" charset="0"/>
              </a:rPr>
              <a:t>: Malzeme Transferi , Tedarikçi mal kabul, sevkiyat </a:t>
            </a:r>
          </a:p>
          <a:p>
            <a:r>
              <a:rPr lang="tr-TR" sz="1600" b="1" u="sng" dirty="0">
                <a:solidFill>
                  <a:srgbClr val="1565C0"/>
                </a:solidFill>
                <a:latin typeface="Trebuchet MS" pitchFamily="34" charset="0"/>
              </a:rPr>
              <a:t>https://www.youtube.com/@Ensrobotics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A8D8993-37DC-DD95-58B5-683090437AFE}"/>
              </a:ext>
            </a:extLst>
          </p:cNvPr>
          <p:cNvSpPr txBox="1"/>
          <p:nvPr/>
        </p:nvSpPr>
        <p:spPr>
          <a:xfrm>
            <a:off x="1547446" y="1322799"/>
            <a:ext cx="72483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dirty="0"/>
              <a:t>Depo Tanımları yapılır. Raf ve hücre tanımları otomatik yapılır. raf etiketi basılabilir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dirty="0"/>
              <a:t>Transfer, mal giriş , mal çıkış  işlemleri  yapılır.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dirty="0" err="1"/>
              <a:t>eNS</a:t>
            </a:r>
            <a:r>
              <a:rPr lang="tr-TR" sz="1100" dirty="0"/>
              <a:t> Lot No Depocu Enes  siz görmeden lot takibi yapar ve hangi işlemin hangi satın alma siparişi ne bağlı olduğunu taklip eder.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dirty="0"/>
              <a:t>Sayım işlemleri yapılır.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100" dirty="0"/>
              <a:t>Ekranlar tamamen mobil uyumludur.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00C118E-D2C0-0A6E-85B0-FCD8E370FBF0}"/>
              </a:ext>
            </a:extLst>
          </p:cNvPr>
          <p:cNvSpPr txBox="1"/>
          <p:nvPr/>
        </p:nvSpPr>
        <p:spPr>
          <a:xfrm>
            <a:off x="2137891" y="3419404"/>
            <a:ext cx="5992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H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er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e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kran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b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aşka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b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ir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v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eri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k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aynağından ve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A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PI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d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en </a:t>
            </a:r>
            <a:r>
              <a:rPr lang="tr-TR" sz="1600" b="1" i="1" u="sng" dirty="0">
                <a:solidFill>
                  <a:srgbClr val="FF0000"/>
                </a:solidFill>
                <a:latin typeface="Trebuchet MS" pitchFamily="34" charset="0"/>
              </a:rPr>
              <a:t>ç</a:t>
            </a:r>
            <a:r>
              <a:rPr lang="tr-TR" sz="1600" b="1" i="1" u="sng" dirty="0">
                <a:solidFill>
                  <a:schemeClr val="accent1"/>
                </a:solidFill>
                <a:latin typeface="Trebuchet MS" pitchFamily="34" charset="0"/>
              </a:rPr>
              <a:t>alışabilir.</a:t>
            </a:r>
          </a:p>
        </p:txBody>
      </p:sp>
      <p:pic>
        <p:nvPicPr>
          <p:cNvPr id="7" name="Img_Depo">
            <a:extLst>
              <a:ext uri="{FF2B5EF4-FFF2-40B4-BE49-F238E27FC236}">
                <a16:creationId xmlns:a16="http://schemas.microsoft.com/office/drawing/2014/main" id="{90019B4B-A757-07BE-75D5-4767B8F81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09" y="1356797"/>
            <a:ext cx="941045" cy="1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09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2086</Words>
  <Application>Microsoft Office PowerPoint</Application>
  <PresentationFormat>Ekran Gösterisi (16:9)</PresentationFormat>
  <Paragraphs>252</Paragraphs>
  <Slides>14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8" baseType="lpstr">
      <vt:lpstr>Arial</vt:lpstr>
      <vt:lpstr>Calibri</vt:lpstr>
      <vt:lpstr>Trebuchet MS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SALİH ONUR DÜZEL</dc:creator>
  <cp:lastModifiedBy>SALİH ONUR DÜZEL</cp:lastModifiedBy>
  <cp:revision>16</cp:revision>
  <dcterms:created xsi:type="dcterms:W3CDTF">2026-04-27T09:42:14Z</dcterms:created>
  <dcterms:modified xsi:type="dcterms:W3CDTF">2026-07-01T10:22:23Z</dcterms:modified>
</cp:coreProperties>
</file>